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2" r:id="rId3"/>
    <p:sldId id="257" r:id="rId4"/>
    <p:sldId id="258" r:id="rId5"/>
    <p:sldId id="259" r:id="rId6"/>
    <p:sldId id="293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5" r:id="rId20"/>
    <p:sldId id="274" r:id="rId21"/>
    <p:sldId id="272" r:id="rId22"/>
    <p:sldId id="294" r:id="rId23"/>
    <p:sldId id="27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3" r:id="rId35"/>
    <p:sldId id="287" r:id="rId36"/>
    <p:sldId id="288" r:id="rId37"/>
    <p:sldId id="289" r:id="rId38"/>
    <p:sldId id="291" r:id="rId39"/>
    <p:sldId id="290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B00"/>
    <a:srgbClr val="EE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54A6-8F59-B243-BB1A-B83E814C4DA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228D-7E05-1A4D-A31C-4B00198F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E443-30F8-5B40-AB78-05CEC8FC45A3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docenthealth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.wikipedia.org/wiki/TF-IDF" TargetMode="Externa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de_Dirichlet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lda" TargetMode="External"/><Relationship Id="rId4" Type="http://schemas.openxmlformats.org/officeDocument/2006/relationships/hyperlink" Target="http://scikit-learn.org/stable/modules/generated/sklearn.decomposition.LatentDirichletAllocation.html" TargetMode="External"/><Relationship Id="rId5" Type="http://schemas.openxmlformats.org/officeDocument/2006/relationships/hyperlink" Target="http://structuraltopicmodel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dimrehurek.com/gensi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eeds.arstechnica.com/arstechnica/gaming" TargetMode="External"/><Relationship Id="rId4" Type="http://schemas.openxmlformats.org/officeDocument/2006/relationships/hyperlink" Target="https://github.com/alexperrier/upem-topic-modeling/blob/master/py/techno_blog.py" TargetMode="External"/><Relationship Id="rId5" Type="http://schemas.openxmlformats.org/officeDocument/2006/relationships/hyperlink" Target="https://github.com/alexperrier/upem-topic-modeling/blob/master/data/techno.csv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ctrum.ieee.org/rss/blog/energywise/fullte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ucturaltopicmodel.com/" TargetMode="External"/><Relationship Id="rId4" Type="http://schemas.openxmlformats.org/officeDocument/2006/relationships/hyperlink" Target="https://cran.r-project.org/web/packages/stm/vignettes/stmVignette.pdf" TargetMode="External"/><Relationship Id="rId5" Type="http://schemas.openxmlformats.org/officeDocument/2006/relationships/hyperlink" Target="http://www.margaretroberts.net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ierarchical_Dirichlet_process" TargetMode="External"/><Relationship Id="rId3" Type="http://schemas.openxmlformats.org/officeDocument/2006/relationships/hyperlink" Target="https://cran.r-project.org/web/packages/ldatuning/vignettes/topic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hyperlink" Target="https://github.com/alexperrier/upem-topic-modeling/blob/master/R/stm_techno.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products/rstudio/download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lexip" TargetMode="External"/><Relationship Id="rId4" Type="http://schemas.openxmlformats.org/officeDocument/2006/relationships/hyperlink" Target="https://www.linkedin.com/in/alexisperrier/" TargetMode="External"/><Relationship Id="rId5" Type="http://schemas.openxmlformats.org/officeDocument/2006/relationships/hyperlink" Target="mailto:alexis.perrier@gmail.com" TargetMode="External"/><Relationship Id="rId6" Type="http://schemas.openxmlformats.org/officeDocument/2006/relationships/hyperlink" Target="https://www.amazon.com/Effective-Amazon-Machine-Learning-Perrier/dp/1785883232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enthealth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odEmperorTrump/photos/a.792821487511350.1073741828.791373644322801/1208866165906878/?type=3&amp;theater" TargetMode="External"/><Relationship Id="rId4" Type="http://schemas.openxmlformats.org/officeDocument/2006/relationships/hyperlink" Target="https://github.com/alexperrier/upem-topic-modeling/blob/master/data/main_fbget.csv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GodEmperorTrump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alexperrier/upem-topic-modeling/blob/master/data/echantillon_god_emperor_trump.csv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nflection.readthedocs.io/en/latest/" TargetMode="External"/><Relationship Id="rId4" Type="http://schemas.openxmlformats.org/officeDocument/2006/relationships/hyperlink" Target="https://pythonhosted.org/pyenchant/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perrier/upem-topic-modeling/blob/master/py/ner_spacy_on_fbget.py" TargetMode="External"/><Relationship Id="rId4" Type="http://schemas.openxmlformats.org/officeDocument/2006/relationships/hyperlink" Target="https://raw.githubusercontent.com/alexperrier/upem-topic-modeling/master/data/persons.t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docs/usage/entity-recognition#entity-typ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lexperrier/upem-topic-model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laudeCoulombe/FrenchLefffLemmatizer" TargetMode="External"/><Relationship Id="rId3" Type="http://schemas.openxmlformats.org/officeDocument/2006/relationships/hyperlink" Target="https://github.com/explosion/spaCy/releases/tag/v1.8.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ip" TargetMode="External"/><Relationship Id="rId4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ottbot.net/HIAL/index.html@p=19113.html" TargetMode="External"/><Relationship Id="rId12" Type="http://schemas.openxmlformats.org/officeDocument/2006/relationships/hyperlink" Target="http://www.emilyinamillion.me/blog/2016/7/13/visualizing-supreme-court-topics-over-time" TargetMode="External"/><Relationship Id="rId13" Type="http://schemas.openxmlformats.org/officeDocument/2006/relationships/hyperlink" Target="http://scholar.princeton.edu/sites/default/files/bstewart/files/stm.pdf" TargetMode="External"/><Relationship Id="rId14" Type="http://schemas.openxmlformats.org/officeDocument/2006/relationships/hyperlink" Target="http://proceedings.mlr.press/v22/taddy12/taddy12.pdf" TargetMode="External"/><Relationship Id="rId15" Type="http://schemas.openxmlformats.org/officeDocument/2006/relationships/hyperlink" Target="http://www.jmlr.org/papers/volume3/blei03a/blei03a.pdf" TargetMode="External"/><Relationship Id="rId16" Type="http://schemas.openxmlformats.org/officeDocument/2006/relationships/hyperlink" Target="https://www.youtube.com/watch?v=DDq3OVp9dN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ructuraltopicmodel.com/" TargetMode="External"/><Relationship Id="rId3" Type="http://schemas.openxmlformats.org/officeDocument/2006/relationships/hyperlink" Target="http://www.margaretroberts.net/about/research/" TargetMode="External"/><Relationship Id="rId4" Type="http://schemas.openxmlformats.org/officeDocument/2006/relationships/hyperlink" Target="http://alexperrier.github.io/jekyll/update/2015/09/04/topic-modeling-of-twitter-followers.html" TargetMode="External"/><Relationship Id="rId5" Type="http://schemas.openxmlformats.org/officeDocument/2006/relationships/hyperlink" Target="https://opendatascience.com/blog/dissecting-the-presidential-debates-with-an-nlp-scalpel/" TargetMode="External"/><Relationship Id="rId6" Type="http://schemas.openxmlformats.org/officeDocument/2006/relationships/hyperlink" Target="https://github.com/alexperrier/memewar/blob/master/docs/ldatutorial-workshop.pdf" TargetMode="External"/><Relationship Id="rId7" Type="http://schemas.openxmlformats.org/officeDocument/2006/relationships/hyperlink" Target="https://tedunderwood.com/2012/04/07/topic-modeling-made-just-simple-enough/" TargetMode="External"/><Relationship Id="rId8" Type="http://schemas.openxmlformats.org/officeDocument/2006/relationships/hyperlink" Target="https://medium.com/@neala/a-review-of-topic-modeling-projects-941922a1216c" TargetMode="External"/><Relationship Id="rId9" Type="http://schemas.openxmlformats.org/officeDocument/2006/relationships/hyperlink" Target="https://tedunderwood.com/category/methodology/topic-modeling/bayesian-topic-modeling/" TargetMode="External"/><Relationship Id="rId10" Type="http://schemas.openxmlformats.org/officeDocument/2006/relationships/hyperlink" Target="http://mith.umd.edu/topic-modeling-in-the-humanities-an-overview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science.com/blog/dissecting-the-presidential-debates-with-an-nlp-scalpel/" TargetMode="External"/><Relationship Id="rId4" Type="http://schemas.openxmlformats.org/officeDocument/2006/relationships/hyperlink" Target="http://www.common-place-archives.org/vol-06/no-02/tales/" TargetMode="External"/><Relationship Id="rId5" Type="http://schemas.openxmlformats.org/officeDocument/2006/relationships/hyperlink" Target="http://digitalcommons.unl.edu/cgi/viewcontent.cgi?article=1105&amp;context=englishfacpubs" TargetMode="External"/><Relationship Id="rId6" Type="http://schemas.openxmlformats.org/officeDocument/2006/relationships/hyperlink" Target="http://dhs.stanford.edu/algorithmic-literacy/topic-networks-in-proust/" TargetMode="External"/><Relationship Id="rId7" Type="http://schemas.openxmlformats.org/officeDocument/2006/relationships/hyperlink" Target="https://www.researchgate.net/publication/260603845_Structural_Topic_Models_for_Open-Ended_Survey_Responses" TargetMode="Externa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lexperrier.github.io/jekyll/update/2015/09/04/topic-modeling-of-twitter-follower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kaidyoxe/status/863398865566937088" TargetMode="Externa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8" y="80832"/>
            <a:ext cx="2410758" cy="1302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4651" y="80832"/>
            <a:ext cx="8990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ETUDES NUMERIQUES ET INNOVATION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2517" y="2029523"/>
            <a:ext cx="41472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Topic Modeling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Alexis Perrier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Lead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Scientist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hlinkClick r:id="rId3"/>
              </a:rPr>
              <a:t>DocentHealth.com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657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Vectoriser le texte avec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Tf-Idf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628" y="732221"/>
            <a:ext cx="6647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</a:t>
            </a:r>
            <a:r>
              <a:rPr lang="fr-FR" smtClean="0"/>
              <a:t>évaluer </a:t>
            </a:r>
            <a:r>
              <a:rPr lang="fr-FR"/>
              <a:t>la frequence des mots dans un ensemble de documents?</a:t>
            </a:r>
          </a:p>
          <a:p>
            <a:endParaRPr lang="fr-FR" smtClean="0"/>
          </a:p>
          <a:p>
            <a:r>
              <a:rPr lang="fr-FR" smtClean="0"/>
              <a:t>TF-IDF: fréquence du mot dans un document, </a:t>
            </a:r>
            <a:br>
              <a:rPr lang="fr-FR" smtClean="0"/>
            </a:br>
            <a:r>
              <a:rPr lang="fr-FR" smtClean="0"/>
              <a:t>normalisée par sa présence dans l’ensemble du corpus</a:t>
            </a:r>
          </a:p>
          <a:p>
            <a:endParaRPr lang="fr-FR" smtClean="0"/>
          </a:p>
          <a:p>
            <a:r>
              <a:rPr lang="fr-FR" smtClean="0"/>
              <a:t>Pour </a:t>
            </a:r>
            <a:r>
              <a:rPr lang="fr-FR"/>
              <a:t>un document donné: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TF: Term Frequency: combien de fois le terme est dans le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IDF: Inverse document term frequency</a:t>
            </a:r>
            <a:r>
              <a:rPr lang="fr-FR"/>
              <a:t>: </a:t>
            </a: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# </a:t>
            </a:r>
            <a:r>
              <a:rPr lang="fr-FR"/>
              <a:t>de documents </a:t>
            </a:r>
            <a:r>
              <a:rPr lang="fr-FR"/>
              <a:t>/ </a:t>
            </a:r>
            <a:r>
              <a:rPr lang="fr-FR" smtClean="0"/>
              <a:t># documents </a:t>
            </a:r>
            <a:r>
              <a:rPr lang="fr-FR"/>
              <a:t>contenant le terme</a:t>
            </a:r>
          </a:p>
          <a:p>
            <a:endParaRPr lang="fr-FR" smtClean="0"/>
          </a:p>
          <a:p>
            <a:r>
              <a:rPr lang="fr-FR">
                <a:hlinkClick r:id="rId2"/>
              </a:rPr>
              <a:t>https://</a:t>
            </a:r>
            <a:r>
              <a:rPr lang="fr-FR">
                <a:hlinkClick r:id="rId2"/>
              </a:rPr>
              <a:t>fr.wikipedia.org/wiki/TF-IDF</a:t>
            </a:r>
            <a:r>
              <a:rPr lang="fr-FR"/>
              <a:t> </a:t>
            </a:r>
            <a:endParaRPr lang="fr-FR" smtClean="0"/>
          </a:p>
          <a:p>
            <a:endParaRPr lang="fr-FR"/>
          </a:p>
          <a:p>
            <a:r>
              <a:rPr lang="fr-FR"/>
              <a:t>On obtient la matrice </a:t>
            </a:r>
            <a:r>
              <a:rPr lang="fr-FR"/>
              <a:t>terme </a:t>
            </a:r>
            <a:r>
              <a:rPr lang="fr-FR" smtClean="0"/>
              <a:t>- </a:t>
            </a:r>
            <a:r>
              <a:rPr lang="fr-FR"/>
              <a:t>document</a:t>
            </a:r>
            <a:r>
              <a:rPr lang="fr-FR"/>
              <a:t>: </a:t>
            </a:r>
            <a:endParaRPr lang="fr-FR"/>
          </a:p>
          <a:p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1" y="635620"/>
            <a:ext cx="5671992" cy="622238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596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06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deterministe: Latent Semantic Analysis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1100"/>
            <a:ext cx="8064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37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Probabiliste: Latent Dirichlet Allocation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627" y="1159727"/>
            <a:ext cx="6112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Blei </a:t>
            </a:r>
            <a:r>
              <a:rPr lang="fr-FR" smtClean="0"/>
              <a:t>2002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distribués aléatoirement dans les documents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mots sont distribués aléatoirement dans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et mots sont répartis suivant une loi de Dirichlet</a:t>
            </a:r>
            <a:endParaRPr lang="fr-FR"/>
          </a:p>
          <a:p>
            <a:endParaRPr lang="fr-FR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1" y="3324316"/>
            <a:ext cx="7368478" cy="2392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6514" y="1436726"/>
            <a:ext cx="3481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K: </a:t>
            </a:r>
            <a:r>
              <a:rPr lang="fr-FR" smtClean="0"/>
              <a:t>Nombre de topics</a:t>
            </a:r>
          </a:p>
          <a:p>
            <a:r>
              <a:rPr lang="fr-FR" smtClean="0"/>
              <a:t>α</a:t>
            </a:r>
            <a:r>
              <a:rPr lang="fr-FR"/>
              <a:t>: Nombre de topics par </a:t>
            </a:r>
            <a:r>
              <a:rPr lang="fr-FR" smtClean="0"/>
              <a:t>document</a:t>
            </a:r>
          </a:p>
          <a:p>
            <a:r>
              <a:rPr lang="fr-FR" smtClean="0"/>
              <a:t>β: </a:t>
            </a:r>
            <a:r>
              <a:rPr lang="fr-FR"/>
              <a:t>Nombre de mots par topic</a:t>
            </a:r>
          </a:p>
        </p:txBody>
      </p:sp>
    </p:spTree>
    <p:extLst>
      <p:ext uri="{BB962C8B-B14F-4D97-AF65-F5344CB8AC3E}">
        <p14:creationId xmlns:p14="http://schemas.microsoft.com/office/powerpoint/2010/main" val="10362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Distribution de Dirichlet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3" y="1180580"/>
            <a:ext cx="3614861" cy="311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683" y="6019767"/>
            <a:ext cx="3541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hlinkClick r:id="rId3"/>
              </a:rPr>
              <a:t>https</a:t>
            </a:r>
            <a:r>
              <a:rPr lang="fr-FR" sz="1400">
                <a:hlinkClick r:id="rId3"/>
              </a:rPr>
              <a:t>://</a:t>
            </a:r>
            <a:r>
              <a:rPr lang="fr-FR" sz="1400" smtClean="0">
                <a:hlinkClick r:id="rId3"/>
              </a:rPr>
              <a:t>fr.wikipedia.org/wiki/Loi_de_Dirichlet</a:t>
            </a:r>
            <a:r>
              <a:rPr lang="fr-FR" sz="1400" smtClean="0"/>
              <a:t> </a:t>
            </a:r>
            <a:endParaRPr lang="fr-FR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88" y="911601"/>
            <a:ext cx="6432085" cy="43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Librairies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82" y="1106452"/>
            <a:ext cx="1137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Python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 </a:t>
            </a:r>
            <a:r>
              <a:rPr lang="fr-FR" smtClean="0">
                <a:hlinkClick r:id="rId2"/>
              </a:rPr>
              <a:t>https</a:t>
            </a:r>
            <a:r>
              <a:rPr lang="fr-FR">
                <a:hlinkClick r:id="rId2"/>
              </a:rPr>
              <a:t>://radimrehurek.com/gensim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 </a:t>
            </a:r>
            <a:r>
              <a:rPr lang="fr-FR"/>
              <a:t>Python </a:t>
            </a:r>
            <a:r>
              <a:rPr lang="fr-FR"/>
              <a:t>library: </a:t>
            </a:r>
            <a:r>
              <a:rPr lang="fr-FR">
                <a:hlinkClick r:id="rId3"/>
              </a:rPr>
              <a:t>https</a:t>
            </a:r>
            <a:r>
              <a:rPr lang="fr-FR">
                <a:hlinkClick r:id="rId3"/>
              </a:rPr>
              <a:t>://</a:t>
            </a:r>
            <a:r>
              <a:rPr lang="fr-FR" smtClean="0">
                <a:hlinkClick r:id="rId3"/>
              </a:rPr>
              <a:t>pypi.python.org/pypi/lda</a:t>
            </a:r>
            <a:r>
              <a:rPr lang="fr-FR" smtClean="0"/>
              <a:t> 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/>
              <a:t>Scikit-learn: </a:t>
            </a:r>
            <a:r>
              <a:rPr lang="fr-FR">
                <a:hlinkClick r:id="rId4"/>
              </a:rPr>
              <a:t>http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scikit-learn.org/stable/modules/generated/sklearn.decomposition.LatentDirichletAllocation.html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879282" y="2801088"/>
            <a:ext cx="4956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RLDA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LSA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Topicmodels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STM package </a:t>
            </a:r>
            <a:r>
              <a:rPr lang="fr-FR" smtClean="0">
                <a:hlinkClick r:id="rId5"/>
              </a:rPr>
              <a:t>http</a:t>
            </a:r>
            <a:r>
              <a:rPr lang="fr-FR">
                <a:hlinkClick r:id="rId5"/>
              </a:rPr>
              <a:t>://structuraltopicmodel.com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79282" y="4594303"/>
            <a:ext cx="2299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Visualisation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Gensim: LDAviz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 STM: stmBrowser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Premier exemple de topic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5122" y="1034500"/>
            <a:ext cx="112700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Corpus: 935 </a:t>
            </a:r>
            <a:r>
              <a:rPr lang="fr-FR" smtClean="0"/>
              <a:t>résumés </a:t>
            </a:r>
            <a:r>
              <a:rPr lang="fr-FR" smtClean="0"/>
              <a:t>d’articles provenant de IEEE et </a:t>
            </a:r>
            <a:r>
              <a:rPr lang="fr-FR" smtClean="0"/>
              <a:t>ArsTechnica</a:t>
            </a:r>
          </a:p>
          <a:p>
            <a:r>
              <a:rPr lang="fr-FR"/>
              <a:t>On connait les rubriques, les sujets abordés, le dataset est consistant mais a </a:t>
            </a:r>
            <a:r>
              <a:rPr lang="fr-FR"/>
              <a:t>besoin </a:t>
            </a:r>
            <a:r>
              <a:rPr lang="fr-FR" smtClean="0"/>
              <a:t>d’un peu de </a:t>
            </a:r>
            <a:r>
              <a:rPr lang="fr-FR"/>
              <a:t>nettoyage</a:t>
            </a:r>
          </a:p>
          <a:p>
            <a:endParaRPr lang="fr-FR" smtClean="0"/>
          </a:p>
          <a:p>
            <a:r>
              <a:rPr lang="fr-FR"/>
              <a:t>Constitution du corpus: Liste de 20 fils RSS des sites webs en question correspondant a 20 rubriques </a:t>
            </a:r>
            <a:r>
              <a:rPr lang="fr-FR"/>
              <a:t>differentes  </a:t>
            </a:r>
            <a:endParaRPr lang="fr-FR" smtClean="0"/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Energy</a:t>
            </a:r>
            <a:r>
              <a:rPr lang="fr-FR"/>
              <a:t>: </a:t>
            </a:r>
            <a:r>
              <a:rPr lang="fr-FR">
                <a:hlinkClick r:id="rId2"/>
              </a:rPr>
              <a:t>http://spectrum.ieee.org/rss/blog/energywise/fulltext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Gaming: </a:t>
            </a:r>
            <a:r>
              <a:rPr lang="fr-FR">
                <a:hlinkClick r:id="rId3"/>
              </a:rPr>
              <a:t>http://</a:t>
            </a:r>
            <a:r>
              <a:rPr lang="fr-FR">
                <a:hlinkClick r:id="rId3"/>
              </a:rPr>
              <a:t>feeds.arstechnica.com/arstechnica/gaming</a:t>
            </a:r>
            <a:r>
              <a:rPr lang="fr-FR"/>
              <a:t> </a:t>
            </a:r>
            <a:endParaRPr lang="fr-FR" smtClean="0"/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Script </a:t>
            </a:r>
            <a:r>
              <a:rPr lang="fr-FR"/>
              <a:t>en python </a:t>
            </a:r>
            <a:r>
              <a:rPr lang="fr-FR"/>
              <a:t>sur </a:t>
            </a:r>
            <a:r>
              <a:rPr lang="fr-FR"/>
              <a:t>github: </a:t>
            </a:r>
            <a:r>
              <a:rPr lang="fr-FR">
                <a:hlinkClick r:id="rId4"/>
              </a:rPr>
              <a:t>https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github.com/alexperrier/upem-topic-modeling/blob/master/py/techno_blog.py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Dataset </a:t>
            </a:r>
            <a:r>
              <a:rPr lang="fr-FR"/>
              <a:t>sur </a:t>
            </a:r>
            <a:r>
              <a:rPr lang="fr-FR"/>
              <a:t>github: </a:t>
            </a:r>
            <a:r>
              <a:rPr lang="fr-FR">
                <a:hlinkClick r:id="rId5"/>
              </a:rPr>
              <a:t>https</a:t>
            </a:r>
            <a:r>
              <a:rPr lang="fr-FR">
                <a:hlinkClick r:id="rId5"/>
              </a:rPr>
              <a:t>://</a:t>
            </a:r>
            <a:r>
              <a:rPr lang="fr-FR" smtClean="0">
                <a:hlinkClick r:id="rId5"/>
              </a:rPr>
              <a:t>github.com/alexperrier/upem-topic-modeling/blob/master/data/techno.csv</a:t>
            </a:r>
            <a:r>
              <a:rPr lang="fr-FR" smtClean="0"/>
              <a:t> </a:t>
            </a:r>
            <a:endParaRPr lang="fr-FR"/>
          </a:p>
          <a:p>
            <a:endParaRPr lang="fr-FR" smtClean="0"/>
          </a:p>
          <a:p>
            <a:r>
              <a:rPr lang="fr-FR" smtClean="0"/>
              <a:t>Package </a:t>
            </a:r>
            <a:r>
              <a:rPr lang="fr-FR"/>
              <a:t>R</a:t>
            </a:r>
            <a:r>
              <a:rPr lang="fr-FR"/>
              <a:t>: </a:t>
            </a:r>
            <a:r>
              <a:rPr lang="fr-FR" smtClean="0"/>
              <a:t>STM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R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627" y="1248937"/>
            <a:ext cx="5179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Pourquoi celui-la et pas un autre?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Determiner le nombre </a:t>
            </a:r>
            <a:r>
              <a:rPr lang="fr-FR" smtClean="0"/>
              <a:t>de </a:t>
            </a:r>
            <a:r>
              <a:rPr lang="fr-FR" smtClean="0"/>
              <a:t>topics optimal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Influence des variables externes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Préparation </a:t>
            </a:r>
            <a:r>
              <a:rPr lang="fr-FR" smtClean="0"/>
              <a:t>des textes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Nombreuses </a:t>
            </a:r>
            <a:r>
              <a:rPr lang="fr-FR" smtClean="0"/>
              <a:t>méthodes </a:t>
            </a:r>
            <a:r>
              <a:rPr lang="fr-FR" smtClean="0"/>
              <a:t>d’exploration des resultats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81" y="103134"/>
            <a:ext cx="5843878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469137" y="5977460"/>
            <a:ext cx="1284250" cy="3679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>
            <a:off x="6463610" y="129626"/>
            <a:ext cx="5289777" cy="5814381"/>
            <a:chOff x="6463610" y="129626"/>
            <a:chExt cx="5289777" cy="5814381"/>
          </a:xfrm>
        </p:grpSpPr>
        <p:sp>
          <p:nvSpPr>
            <p:cNvPr id="8" name="Oval 7"/>
            <p:cNvSpPr/>
            <p:nvPr/>
          </p:nvSpPr>
          <p:spPr>
            <a:xfrm>
              <a:off x="10649416" y="326730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9865113" y="178598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9735016" y="892098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9735016" y="129626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10805533" y="3926616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8039649" y="3347468"/>
              <a:ext cx="1284250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039649" y="3635298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463610" y="5677765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490474" y="3346754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4149" y="6147518"/>
            <a:ext cx="696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3"/>
              </a:rPr>
              <a:t>http://</a:t>
            </a:r>
            <a:r>
              <a:rPr lang="fr-FR" smtClean="0">
                <a:hlinkClick r:id="rId3"/>
              </a:rPr>
              <a:t>www.structuraltopicmodel.com/</a:t>
            </a:r>
            <a:r>
              <a:rPr lang="fr-FR" smtClean="0"/>
              <a:t> </a:t>
            </a:r>
          </a:p>
          <a:p>
            <a:r>
              <a:rPr lang="fr-FR">
                <a:hlinkClick r:id="rId4"/>
              </a:rPr>
              <a:t>https://</a:t>
            </a:r>
            <a:r>
              <a:rPr lang="fr-FR" smtClean="0">
                <a:hlinkClick r:id="rId4"/>
              </a:rPr>
              <a:t>cran.r-project.org/web/packages/stm/vignettes/stmVignette.pdf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123179" y="5792123"/>
            <a:ext cx="38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5"/>
              </a:rPr>
              <a:t>http://</a:t>
            </a:r>
            <a:r>
              <a:rPr lang="fr-FR">
                <a:hlinkClick r:id="rId5"/>
              </a:rPr>
              <a:t>www.margaretroberts.net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et al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36" y="3128357"/>
            <a:ext cx="1873439" cy="29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Parametres de LDA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68" y="1172925"/>
            <a:ext cx="11579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Le plus difficile est de </a:t>
            </a:r>
            <a:r>
              <a:rPr lang="fr-FR" smtClean="0"/>
              <a:t>trouver K </a:t>
            </a:r>
            <a:r>
              <a:rPr lang="fr-FR" smtClean="0"/>
              <a:t>le nombre de topics optimum</a:t>
            </a:r>
          </a:p>
          <a:p>
            <a:r>
              <a:rPr lang="fr-FR" smtClean="0"/>
              <a:t>De nombreuses techniques et reponses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Hierarchical Dirichlet process a la place de LDA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en.wikipedia.org/wiki/Hierarchical_Dirichlet_process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Clustering metrics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4 methodes: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cran.r-project.org/web/packages/ldatuning/vignettes/topics.html</a:t>
            </a:r>
            <a:r>
              <a:rPr lang="fr-FR" smtClean="0"/>
              <a:t> </a:t>
            </a:r>
          </a:p>
          <a:p>
            <a:endParaRPr lang="fr-FR"/>
          </a:p>
          <a:p>
            <a:r>
              <a:rPr lang="fr-FR"/>
              <a:t/>
            </a:r>
            <a:br>
              <a:rPr lang="fr-FR"/>
            </a:br>
            <a:endParaRPr lang="fr-FR"/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27568" y="3166947"/>
            <a:ext cx="106722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STM</a:t>
            </a:r>
            <a:r>
              <a:rPr lang="fr-FR" smtClean="0"/>
              <a:t> definit 2 métriques parlantes:</a:t>
            </a:r>
          </a:p>
          <a:p>
            <a:endParaRPr lang="fr-FR" b="1" smtClean="0"/>
          </a:p>
          <a:p>
            <a:r>
              <a:rPr lang="fr-FR" b="1" smtClean="0"/>
              <a:t>Semantic </a:t>
            </a:r>
            <a:r>
              <a:rPr lang="fr-FR" b="1" smtClean="0"/>
              <a:t>Coherence</a:t>
            </a:r>
            <a:r>
              <a:rPr lang="fr-FR" smtClean="0"/>
              <a:t> </a:t>
            </a:r>
            <a:r>
              <a:rPr lang="fr-FR"/>
              <a:t>: </a:t>
            </a:r>
            <a:r>
              <a:rPr lang="fr-FR" i="1" smtClean="0"/>
              <a:t>is </a:t>
            </a:r>
            <a:r>
              <a:rPr lang="fr-FR" i="1"/>
              <a:t>maximized when the most probable words in a given topic frequently co-occur </a:t>
            </a:r>
            <a:r>
              <a:rPr lang="fr-FR" i="1" smtClean="0"/>
              <a:t>together</a:t>
            </a:r>
          </a:p>
          <a:p>
            <a:r>
              <a:rPr lang="fr-FR" i="1"/>
              <a:t>attaining high semantic coherence was relatively easy by having a few topics dominated by very common words</a:t>
            </a:r>
            <a:r>
              <a:rPr lang="fr-FR" i="1" smtClean="0"/>
              <a:t>.</a:t>
            </a:r>
          </a:p>
          <a:p>
            <a:r>
              <a:rPr lang="fr-FR" i="1" smtClean="0"/>
              <a:t>A </a:t>
            </a:r>
            <a:r>
              <a:rPr lang="fr-FR" i="1"/>
              <a:t>metric to summarize topics that combines term frequency and exclusivity to that topic into a </a:t>
            </a:r>
            <a:r>
              <a:rPr lang="fr-FR" i="1" smtClean="0"/>
              <a:t>univariate</a:t>
            </a:r>
          </a:p>
          <a:p>
            <a:r>
              <a:rPr lang="fr-FR" i="1" smtClean="0"/>
              <a:t> </a:t>
            </a:r>
            <a:r>
              <a:rPr lang="fr-FR" i="1"/>
              <a:t>summary statistic referred to as </a:t>
            </a:r>
            <a:r>
              <a:rPr lang="fr-FR" i="1" smtClean="0"/>
              <a:t>FREX</a:t>
            </a:r>
          </a:p>
          <a:p>
            <a:endParaRPr lang="fr-FR"/>
          </a:p>
          <a:p>
            <a:r>
              <a:rPr lang="fr-FR" b="1" smtClean="0"/>
              <a:t>FREX</a:t>
            </a:r>
            <a:r>
              <a:rPr lang="fr-FR" smtClean="0"/>
              <a:t> </a:t>
            </a:r>
            <a:r>
              <a:rPr lang="fr-FR" b="1" smtClean="0"/>
              <a:t>exclusivity</a:t>
            </a:r>
            <a:r>
              <a:rPr lang="fr-FR" smtClean="0"/>
              <a:t>: </a:t>
            </a:r>
            <a:r>
              <a:rPr lang="fr-FR" i="1" smtClean="0"/>
              <a:t>The </a:t>
            </a:r>
            <a:r>
              <a:rPr lang="fr-FR" i="1"/>
              <a:t>harmonic mean ensures that chosen terms are both frequent and exclusive, </a:t>
            </a:r>
            <a:endParaRPr lang="fr-FR" i="1" smtClean="0"/>
          </a:p>
          <a:p>
            <a:r>
              <a:rPr lang="fr-FR" i="1" smtClean="0"/>
              <a:t>rather </a:t>
            </a:r>
            <a:r>
              <a:rPr lang="fr-FR" i="1"/>
              <a:t>than simply an extreme on a single dimension</a:t>
            </a:r>
            <a:r>
              <a:rPr lang="fr-FR" i="1" smtClean="0"/>
              <a:t>.</a:t>
            </a:r>
          </a:p>
          <a:p>
            <a:r>
              <a:rPr lang="fr-FR" smtClean="0"/>
              <a:t>(vignette STM)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627" y="2203917"/>
            <a:ext cx="53494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Rstudio</a:t>
            </a:r>
          </a:p>
          <a:p>
            <a:r>
              <a:rPr lang="fr-FR">
                <a:hlinkClick r:id="rId2"/>
              </a:rPr>
              <a:t>https://www.rstudio.com/products/rstudio/download</a:t>
            </a:r>
            <a:r>
              <a:rPr lang="fr-FR" smtClean="0">
                <a:hlinkClick r:id="rId2"/>
              </a:rPr>
              <a:t>/</a:t>
            </a:r>
            <a:endParaRPr lang="fr-FR" smtClean="0"/>
          </a:p>
          <a:p>
            <a:endParaRPr lang="fr-FR"/>
          </a:p>
          <a:p>
            <a:r>
              <a:rPr lang="fr-FR" smtClean="0"/>
              <a:t>Run script ou Load </a:t>
            </a:r>
            <a:r>
              <a:rPr lang="fr-FR" smtClean="0"/>
              <a:t>environment</a:t>
            </a:r>
          </a:p>
          <a:p>
            <a:r>
              <a:rPr lang="fr-FR" smtClean="0"/>
              <a:t>Plot</a:t>
            </a:r>
          </a:p>
          <a:p>
            <a:r>
              <a:rPr lang="fr-FR" smtClean="0"/>
              <a:t>Visualize</a:t>
            </a:r>
          </a:p>
          <a:p>
            <a:r>
              <a:rPr lang="fr-FR" smtClean="0"/>
              <a:t>Explore</a:t>
            </a:r>
          </a:p>
          <a:p>
            <a:r>
              <a:rPr lang="fr-FR" smtClean="0"/>
              <a:t>Find stuffs!</a:t>
            </a:r>
            <a:endParaRPr lang="fr-FR" smtClean="0"/>
          </a:p>
        </p:txBody>
      </p:sp>
      <p:sp>
        <p:nvSpPr>
          <p:cNvPr id="6" name="TextBox 5"/>
          <p:cNvSpPr txBox="1"/>
          <p:nvPr/>
        </p:nvSpPr>
        <p:spPr>
          <a:xfrm>
            <a:off x="405627" y="4512241"/>
            <a:ext cx="2077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packages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install.packages</a:t>
            </a:r>
            <a:r>
              <a:rPr lang="fr-FR" smtClean="0"/>
              <a:t>()</a:t>
            </a:r>
            <a:endParaRPr lang="fr-FR"/>
          </a:p>
          <a:p>
            <a:endParaRPr lang="fr-FR" smtClean="0"/>
          </a:p>
          <a:p>
            <a:r>
              <a:rPr lang="fr-FR" smtClean="0"/>
              <a:t>Working directory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setwd()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</a:t>
            </a:r>
            <a:r>
              <a:rPr lang="fr-FR" smtClean="0"/>
              <a:t>etwed()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74" y="2943702"/>
            <a:ext cx="5172456" cy="3593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5627" y="724829"/>
            <a:ext cx="11693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smtClean="0">
                <a:solidFill>
                  <a:srgbClr val="ED5B00"/>
                </a:solidFill>
              </a:rPr>
              <a:t>Script: 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https</a:t>
            </a:r>
            <a:r>
              <a:rPr lang="fr-FR" sz="2400">
                <a:solidFill>
                  <a:srgbClr val="ED5B00"/>
                </a:solidFill>
                <a:hlinkClick r:id="rId4"/>
              </a:rPr>
              <a:t>://</a:t>
            </a:r>
            <a:r>
              <a:rPr lang="fr-FR" sz="2400" smtClean="0">
                <a:solidFill>
                  <a:srgbClr val="ED5B00"/>
                </a:solidFill>
                <a:hlinkClick r:id="rId4"/>
              </a:rPr>
              <a:t>github.com/alexperrier/upem-topic-modeling/blob/master/R/stm_techno.R</a:t>
            </a:r>
            <a:r>
              <a:rPr lang="fr-FR" sz="2400" smtClean="0">
                <a:solidFill>
                  <a:srgbClr val="ED5B00"/>
                </a:solidFill>
              </a:rPr>
              <a:t> </a:t>
            </a:r>
            <a:endParaRPr lang="fr-FR" sz="2400">
              <a:solidFill>
                <a:srgbClr val="ED5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627" y="103134"/>
            <a:ext cx="101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122" y="1144166"/>
            <a:ext cx="87957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Lire </a:t>
            </a:r>
            <a:r>
              <a:rPr lang="fr-FR"/>
              <a:t>et </a:t>
            </a:r>
            <a:r>
              <a:rPr lang="fr-FR" smtClean="0"/>
              <a:t>stocker </a:t>
            </a:r>
            <a:r>
              <a:rPr lang="fr-FR"/>
              <a:t>les donnees dans une dataframe: </a:t>
            </a:r>
            <a:r>
              <a:rPr lang="fr-FR" b="1"/>
              <a:t>read.csv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textProcessor</a:t>
            </a:r>
            <a:r>
              <a:rPr lang="fr-FR" smtClean="0"/>
              <a:t>: preprocessing du texte, transformations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removestopwords  </a:t>
            </a:r>
            <a:r>
              <a:rPr lang="fr-FR"/>
              <a:t>: filtrer </a:t>
            </a:r>
            <a:r>
              <a:rPr lang="fr-FR"/>
              <a:t>les </a:t>
            </a:r>
            <a:r>
              <a:rPr lang="fr-FR" smtClean="0"/>
              <a:t>stopwords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removenumbers , removepunctuation </a:t>
            </a:r>
            <a:r>
              <a:rPr lang="fr-FR"/>
              <a:t>: enlever </a:t>
            </a:r>
            <a:r>
              <a:rPr lang="fr-FR"/>
              <a:t>les </a:t>
            </a:r>
            <a:r>
              <a:rPr lang="fr-FR" smtClean="0"/>
              <a:t>chiffres et signes </a:t>
            </a:r>
            <a:r>
              <a:rPr lang="fr-FR"/>
              <a:t>de </a:t>
            </a:r>
            <a:r>
              <a:rPr lang="fr-FR" smtClean="0"/>
              <a:t>ponctuation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wordLengths      </a:t>
            </a:r>
            <a:r>
              <a:rPr lang="fr-FR"/>
              <a:t>: ne garder que les mots </a:t>
            </a:r>
            <a:r>
              <a:rPr lang="fr-FR"/>
              <a:t>de </a:t>
            </a:r>
            <a:r>
              <a:rPr lang="fr-FR" smtClean="0"/>
              <a:t>n </a:t>
            </a:r>
            <a:r>
              <a:rPr lang="fr-FR"/>
              <a:t>characteres </a:t>
            </a:r>
            <a:r>
              <a:rPr lang="fr-FR"/>
              <a:t>ou </a:t>
            </a:r>
            <a:r>
              <a:rPr lang="fr-FR" smtClean="0"/>
              <a:t>plus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striphtml        </a:t>
            </a:r>
            <a:r>
              <a:rPr lang="fr-FR"/>
              <a:t>: enlever les tags </a:t>
            </a:r>
            <a:r>
              <a:rPr lang="fr-FR"/>
              <a:t>HTML</a:t>
            </a:r>
            <a:r>
              <a:rPr lang="fr-FR" smtClean="0"/>
              <a:t>,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stem             </a:t>
            </a:r>
            <a:r>
              <a:rPr lang="fr-FR"/>
              <a:t>: ne garder que la racine </a:t>
            </a:r>
            <a:r>
              <a:rPr lang="fr-FR"/>
              <a:t>des </a:t>
            </a:r>
            <a:r>
              <a:rPr lang="fr-FR" smtClean="0"/>
              <a:t>mots (non utilisé)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prepDocuments</a:t>
            </a:r>
            <a:r>
              <a:rPr lang="fr-FR" smtClean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Création des structures requises pour STM,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Filtrage des mots trop ou peu frequents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Définir les variables externes: </a:t>
            </a:r>
            <a:r>
              <a:rPr lang="fr-FR" i="1" smtClean="0"/>
              <a:t>rubrique et journal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s</a:t>
            </a:r>
            <a:r>
              <a:rPr lang="fr-FR" b="1" smtClean="0"/>
              <a:t>tm</a:t>
            </a:r>
            <a:r>
              <a:rPr lang="fr-FR" smtClean="0"/>
              <a:t>: trouver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Analyser les resultats avec: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06732"/>
              </p:ext>
            </p:extLst>
          </p:nvPr>
        </p:nvGraphicFramePr>
        <p:xfrm>
          <a:off x="1782863" y="5232187"/>
          <a:ext cx="8128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labelTopics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plot.STM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topicCorr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topicQuality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Cloud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stmBrowser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findThoughts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findTopic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115" y="136588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Qui suis-je ?</a:t>
            </a:r>
            <a:endParaRPr lang="en-US" sz="3600" b="1" dirty="0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2517" y="2029523"/>
            <a:ext cx="531645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Telecom Paris 92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These 95 sur gradient stochastique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Q</a:t>
            </a:r>
            <a:r>
              <a:rPr lang="is-IS" smtClean="0">
                <a:latin typeface="Arial" charset="0"/>
                <a:ea typeface="Arial" charset="0"/>
                <a:cs typeface="Arial" charset="0"/>
              </a:rPr>
              <a:t>uelques années passent</a:t>
            </a:r>
            <a:endParaRPr lang="is-IS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2011 Move to Boston, Berklee College of Music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2017 Lead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Scientist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hlinkClick r:id="rId2"/>
              </a:rPr>
              <a:t>DocentHealth.com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Twitter: 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@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alexip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4"/>
              </a:rPr>
              <a:t>Linkedin.com/in/alexisperrier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5"/>
              </a:rPr>
              <a:t>alexis.perrier@gmail.com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67" y="2029523"/>
            <a:ext cx="2984213" cy="36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9" y="1890751"/>
            <a:ext cx="6367789" cy="4967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2751" y="1103971"/>
            <a:ext cx="67378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STM trouve K par lui-même =&gt; 63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bons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peu de documents, les topics sont maigres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Illustré par le wordcloud. Quelques mots tres importants.</a:t>
            </a:r>
          </a:p>
          <a:p>
            <a:endParaRPr lang="fr-FR"/>
          </a:p>
          <a:p>
            <a:r>
              <a:rPr lang="fr-FR" smtClean="0"/>
              <a:t>Autre méthode pour trouver le nombre de topics optimal: Grid search</a:t>
            </a:r>
          </a:p>
          <a:p>
            <a:r>
              <a:rPr lang="fr-FR" smtClean="0"/>
              <a:t>=&gt; On fait varier K de 20 a 50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On regarde Semantic coherence vs Exclusivity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Sur ce corpus, quand le nombre de topics croit: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Semantic coherence croit 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Exclusivité décroit</a:t>
            </a:r>
          </a:p>
          <a:p>
            <a:pPr marL="285750" indent="-285750">
              <a:buFont typeface="Symbol" charset="2"/>
              <a:buChar char="Þ"/>
            </a:pPr>
            <a:endParaRPr lang="fr-FR" smtClean="0"/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Essayons avec N = 20 </a:t>
            </a:r>
          </a:p>
          <a:p>
            <a:pPr marL="285750" indent="-285750">
              <a:buFont typeface="Symbol" charset="2"/>
              <a:buChar char="Þ"/>
            </a:pPr>
            <a:endParaRPr lang="fr-FR"/>
          </a:p>
          <a:p>
            <a:pPr marL="285750" indent="-285750">
              <a:buFont typeface="Symbol" charset="2"/>
              <a:buChar char="Þ"/>
            </a:pP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030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1: </a:t>
            </a:r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627" y="103134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Interpretation des Résultats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9727" y="1338146"/>
            <a:ext cx="8082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Si on set le nombre de topic a 0 =&gt; l’algo estime  43 topics le nombre optimal</a:t>
            </a:r>
          </a:p>
          <a:p>
            <a:r>
              <a:rPr lang="fr-FR" smtClean="0"/>
              <a:t>Cela donne des topics tres ‘maigres’, peu de documents, quelques mots tres exclusif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159727" y="2276630"/>
            <a:ext cx="834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Un Gridsearch donne 20 pour un nombre de topics favorisant la coherence semantique</a:t>
            </a:r>
          </a:p>
          <a:p>
            <a:r>
              <a:rPr lang="fr-FR" smtClean="0"/>
              <a:t>Et ~=60 pour l’exclusivité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59727" y="3345366"/>
            <a:ext cx="572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 le modele K=20, on identifie bien les N topics suivants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159727" y="4248614"/>
            <a:ext cx="104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L’etape de preparation est assez efficace malgré quelques mots bizarres due au traitement de la ponctuation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159727" y="4782530"/>
            <a:ext cx="994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 est: propre, sans faute d’orthographe, de longs paragraphes équilibrés, des sujets bien établis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159727" y="5486401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C’est trop beau pour durer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058400" cy="67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23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Partie III: L’alt right US sur un forum facebook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53" y="1958526"/>
            <a:ext cx="4762500" cy="364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5351" y="5783766"/>
            <a:ext cx="315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This is not Pepe, this is Alt-pepe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3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41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 God Emperor Trump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9662" y="1988542"/>
            <a:ext cx="8571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hlinkClick r:id="rId2"/>
              </a:rPr>
              <a:t>https://</a:t>
            </a:r>
            <a:r>
              <a:rPr lang="fi-FI">
                <a:hlinkClick r:id="rId2"/>
              </a:rPr>
              <a:t>www.facebook.com/GodEmperorTrump</a:t>
            </a:r>
            <a:r>
              <a:rPr lang="fi-FI" smtClean="0">
                <a:hlinkClick r:id="rId2"/>
              </a:rPr>
              <a:t>/</a:t>
            </a:r>
            <a:r>
              <a:rPr lang="fi-FI" smtClean="0"/>
              <a:t> </a:t>
            </a:r>
            <a:endParaRPr lang="fi-FI"/>
          </a:p>
          <a:p>
            <a:r>
              <a:rPr lang="fi-FI" smtClean="0"/>
              <a:t>418790 posts et commentaires, </a:t>
            </a:r>
          </a:p>
          <a:p>
            <a:r>
              <a:rPr lang="fi-FI" smtClean="0"/>
              <a:t>100+ Mb de donnees en csv</a:t>
            </a:r>
          </a:p>
          <a:p>
            <a:r>
              <a:rPr lang="fi-FI" smtClean="0"/>
              <a:t>Tres bruité: orthographe défaillant, images, liens, abbreviations, argot et expressions, </a:t>
            </a:r>
            <a:r>
              <a:rPr lang="is-IS" smtClean="0"/>
              <a:t>…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1889662" y="1382875"/>
            <a:ext cx="815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Warning: ce forum contient fait l’apologie du racisme, anti semitisme, révisionisme, 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01445" y="4263544"/>
            <a:ext cx="141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Example:</a:t>
            </a:r>
          </a:p>
          <a:p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://www.facebook.com/GodEmperorTrump/photos/a.792821487511350.1073741828.791373644322801/1208866165906878</a:t>
            </a:r>
            <a:r>
              <a:rPr lang="en-US">
                <a:hlinkClick r:id="rId3"/>
              </a:rPr>
              <a:t>/?</a:t>
            </a:r>
            <a:r>
              <a:rPr lang="en-US" smtClean="0">
                <a:hlinkClick r:id="rId3"/>
              </a:rPr>
              <a:t>type=3&amp;theater</a:t>
            </a:r>
            <a:r>
              <a:rPr lang="en-US" smtClean="0"/>
              <a:t> 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57561" y="5452946"/>
            <a:ext cx="105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Dataset dispo sur: </a:t>
            </a:r>
            <a:r>
              <a:rPr lang="fr-FR">
                <a:hlinkClick r:id="rId4"/>
              </a:rPr>
              <a:t>https</a:t>
            </a:r>
            <a:r>
              <a:rPr lang="fr-FR">
                <a:hlinkClick r:id="rId4"/>
              </a:rPr>
              <a:t>://</a:t>
            </a:r>
            <a:r>
              <a:rPr lang="fr-FR" smtClean="0">
                <a:hlinkClick r:id="rId4"/>
              </a:rPr>
              <a:t>github.com/alexperrier/upem-topic-modeling/blob/master/data/main_fbget.csv.zip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5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6" y="156117"/>
            <a:ext cx="758255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625" y="51498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281" y="1500971"/>
            <a:ext cx="441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50.000 posts et commentaires,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 et 100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meme pre-processing que precedemment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2855496"/>
            <a:ext cx="41683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-&gt; 26 topics apres grid search</a:t>
            </a:r>
          </a:p>
          <a:p>
            <a:endParaRPr lang="fr-FR" smtClean="0"/>
          </a:p>
          <a:p>
            <a:r>
              <a:rPr lang="fr-FR" smtClean="0"/>
              <a:t>Quelques topics sont ok: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14: mexico wall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8: fake news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24: bernie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18: islam</a:t>
            </a:r>
          </a:p>
          <a:p>
            <a:endParaRPr lang="fr-FR" smtClean="0"/>
          </a:p>
          <a:p>
            <a:r>
              <a:rPr lang="fr-FR" smtClean="0"/>
              <a:t>Mais les autres semblent plutôt aleatoires 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7892" y="6300755"/>
            <a:ext cx="111921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https://github.com/alexperrier/upem-topic-modeling/blob/master/data/echantillon_god_emperor_trump.csv</a:t>
            </a:r>
            <a:r>
              <a:rPr lang="fr-FR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8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échantillon: résultats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1360449"/>
            <a:ext cx="416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topics sont difficilement interprétables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805674" y="2283779"/>
            <a:ext cx="42146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Nettoyage intense du corpus: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Faire le tri entre le bruit et l’information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noms </a:t>
            </a:r>
            <a:r>
              <a:rPr lang="fr-FR"/>
              <a:t>de </a:t>
            </a:r>
            <a:r>
              <a:rPr lang="fr-FR" smtClean="0"/>
              <a:t>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Stopwords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Booster le signifiant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Reduire le bruit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7" y="2283779"/>
            <a:ext cx="3533521" cy="4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Faire le tri entre le bruit et l’information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9951" y="1694985"/>
            <a:ext cx="9855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Noms de personnes: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Info: Trump, Clinton, Bernie, Zuckerberg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tag de copains (britney smith,  john doe, </a:t>
            </a:r>
            <a:r>
              <a:rPr lang="is-IS" smtClean="0"/>
              <a:t>…</a:t>
            </a:r>
            <a:r>
              <a:rPr lang="fr-FR" smtClean="0"/>
              <a:t> )</a:t>
            </a:r>
          </a:p>
          <a:p>
            <a:endParaRPr lang="fr-FR" smtClean="0"/>
          </a:p>
          <a:p>
            <a:r>
              <a:rPr lang="fr-FR" b="1" smtClean="0"/>
              <a:t>Argot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Info</a:t>
            </a:r>
            <a:r>
              <a:rPr lang="fr-FR"/>
              <a:t>: </a:t>
            </a:r>
            <a:r>
              <a:rPr lang="en-US"/>
              <a:t>murica, </a:t>
            </a:r>
            <a:r>
              <a:rPr lang="fr-FR" smtClean="0"/>
              <a:t>dindu </a:t>
            </a:r>
            <a:r>
              <a:rPr lang="fr-FR"/>
              <a:t>nuffin, </a:t>
            </a:r>
            <a:r>
              <a:rPr lang="fr-FR"/>
              <a:t>guac </a:t>
            </a:r>
            <a:r>
              <a:rPr lang="fr-FR" smtClean="0"/>
              <a:t>bowl, </a:t>
            </a:r>
            <a:r>
              <a:rPr lang="fr-FR"/>
              <a:t>cuck,  ( urbandictionnary.com tres utile 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lmfaooooo, lololololol, xdd, </a:t>
            </a:r>
            <a:r>
              <a:rPr lang="is-IS" smtClean="0"/>
              <a:t>…</a:t>
            </a:r>
          </a:p>
          <a:p>
            <a:endParaRPr lang="is-IS" smtClean="0"/>
          </a:p>
          <a:p>
            <a:r>
              <a:rPr lang="is-IS" b="1" smtClean="0"/>
              <a:t>Abreviations</a:t>
            </a:r>
            <a:r>
              <a:rPr lang="is-IS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I</a:t>
            </a:r>
            <a:r>
              <a:rPr lang="is-IS" smtClean="0"/>
              <a:t>nfo: </a:t>
            </a:r>
            <a:r>
              <a:rPr lang="en-US" smtClean="0"/>
              <a:t>fb</a:t>
            </a:r>
            <a:r>
              <a:rPr lang="en-US"/>
              <a:t>, </a:t>
            </a:r>
            <a:r>
              <a:rPr lang="en-US"/>
              <a:t>swj, blm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Bruit</a:t>
            </a:r>
            <a:r>
              <a:rPr lang="en-US"/>
              <a:t>: </a:t>
            </a:r>
            <a:r>
              <a:rPr lang="en-US" smtClean="0"/>
              <a:t>thatll (that will), shed (she would), I’m (I am)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r>
              <a:rPr lang="fr-FR" b="1" smtClean="0"/>
              <a:t>Stopwords</a:t>
            </a:r>
            <a:r>
              <a:rPr lang="fr-FR" smtClean="0"/>
              <a:t>: trouver le juste équilibre: enlever les mots trop fréquents sans toucher aux mots signifiants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97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Arsenal NLP de reduction de bruit en python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6613" y="2244358"/>
            <a:ext cx="7498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La base: distribution anaconda, jupyter notebooks, pandas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NLTK: tokenization et bien d’autres choses</a:t>
            </a:r>
            <a:endParaRPr lang="fr-FR" smtClean="0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Spacy.io</a:t>
            </a:r>
            <a:r>
              <a:rPr lang="fr-FR" smtClean="0"/>
              <a:t>: </a:t>
            </a:r>
            <a:r>
              <a:rPr lang="fr-FR" u="sng">
                <a:solidFill>
                  <a:srgbClr val="FF0000"/>
                </a:solidFill>
              </a:rPr>
              <a:t>Part-of-speech </a:t>
            </a:r>
            <a:r>
              <a:rPr lang="fr-FR" u="sng" smtClean="0">
                <a:solidFill>
                  <a:srgbClr val="FF0000"/>
                </a:solidFill>
              </a:rPr>
              <a:t>tagging, </a:t>
            </a:r>
            <a:r>
              <a:rPr lang="fr-FR" u="sng">
                <a:solidFill>
                  <a:srgbClr val="FF0000"/>
                </a:solidFill>
              </a:rPr>
              <a:t>Named entity</a:t>
            </a:r>
            <a:r>
              <a:rPr lang="fr-FR" u="sng">
                <a:solidFill>
                  <a:srgbClr val="FF0000"/>
                </a:solidFill>
              </a:rPr>
              <a:t> </a:t>
            </a:r>
            <a:r>
              <a:rPr lang="fr-FR" u="sng" smtClean="0">
                <a:solidFill>
                  <a:srgbClr val="FF0000"/>
                </a:solidFill>
              </a:rPr>
              <a:t>recognition</a:t>
            </a:r>
            <a:r>
              <a:rPr lang="fr-FR" smtClean="0"/>
              <a:t>, tokenization,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3"/>
              </a:rPr>
              <a:t>Inflect</a:t>
            </a:r>
            <a:r>
              <a:rPr lang="en-US" smtClean="0"/>
              <a:t>: pluriels, singuliers, string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4"/>
              </a:rPr>
              <a:t>Enchant</a:t>
            </a:r>
            <a:r>
              <a:rPr lang="en-US" smtClean="0"/>
              <a:t>: </a:t>
            </a:r>
            <a:r>
              <a:rPr lang="en-US"/>
              <a:t>spellchecking library for Python</a:t>
            </a:r>
            <a:endParaRPr lang="is-IS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Regex: pour reduire certaines strings </a:t>
            </a:r>
            <a:r>
              <a:rPr lang="is-IS" i="1" smtClean="0"/>
              <a:t>lmaooooo =&gt; lmao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textBlob, vader pour sentiment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Wordnet et </a:t>
            </a:r>
            <a:r>
              <a:rPr lang="en-US" smtClean="0"/>
              <a:t>S</a:t>
            </a:r>
            <a:r>
              <a:rPr lang="is-IS" smtClean="0"/>
              <a:t>entiwordnet: synonyme, proximité, signification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" y="2244357"/>
            <a:ext cx="3256804" cy="21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71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0741" y="1605776"/>
            <a:ext cx="97169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Comment séparer les noms utiles des noms inutiles?</a:t>
            </a:r>
          </a:p>
          <a:p>
            <a:r>
              <a:rPr lang="fr-FR" smtClean="0"/>
              <a:t>Named Entity Recognition avec Spacy</a:t>
            </a:r>
          </a:p>
          <a:p>
            <a:endParaRPr lang="fr-FR"/>
          </a:p>
          <a:p>
            <a:r>
              <a:rPr lang="fr-FR"/>
              <a:t>Pour chaque commentaire le NER </a:t>
            </a:r>
            <a:r>
              <a:rPr lang="fr-FR"/>
              <a:t>va </a:t>
            </a:r>
            <a:r>
              <a:rPr lang="fr-FR" smtClean="0"/>
              <a:t>identifier: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PERSON: 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GPE: pays, villes, etats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ORG: entreprises, marques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NORP: Nationalités, religions,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spacy.io/docs/usage/entity-recognition#entity-types</a:t>
            </a:r>
            <a:r>
              <a:rPr lang="en-US" smtClean="0"/>
              <a:t> </a:t>
            </a:r>
          </a:p>
          <a:p>
            <a:endParaRPr lang="en-US" smtClean="0"/>
          </a:p>
          <a:p>
            <a:r>
              <a:rPr lang="en-US" smtClean="0"/>
              <a:t>Donc premiere etape, est de lister les entites dans le corpus:</a:t>
            </a:r>
          </a:p>
          <a:p>
            <a:r>
              <a:rPr lang="en-US"/>
              <a:t>Code: </a:t>
            </a:r>
            <a:r>
              <a:rPr lang="en-US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github.com/alexperrier/upem-topic-modeling/blob/master/py/ner_spacy_on_fbget.py</a:t>
            </a:r>
            <a:r>
              <a:rPr lang="en-US" smtClean="0"/>
              <a:t> </a:t>
            </a:r>
            <a:endParaRPr lang="en-US"/>
          </a:p>
          <a:p>
            <a:endParaRPr lang="en-US" smtClean="0"/>
          </a:p>
          <a:p>
            <a:r>
              <a:rPr lang="en-US" smtClean="0"/>
              <a:t>Resultats: </a:t>
            </a:r>
            <a:r>
              <a:rPr lang="is-IS"/>
              <a:t>203708 </a:t>
            </a:r>
            <a:r>
              <a:rPr lang="is-IS">
                <a:hlinkClick r:id="rId4"/>
              </a:rPr>
              <a:t>persons</a:t>
            </a:r>
            <a:r>
              <a:rPr lang="is-IS"/>
              <a:t>, </a:t>
            </a:r>
            <a:r>
              <a:rPr lang="is-IS"/>
              <a:t>41381 orgs</a:t>
            </a:r>
            <a:r>
              <a:rPr lang="is-IS"/>
              <a:t>, </a:t>
            </a:r>
            <a:r>
              <a:rPr lang="is-IS" smtClean="0"/>
              <a:t>17688 norp et </a:t>
            </a:r>
            <a:r>
              <a:rPr lang="cs-CZ" smtClean="0"/>
              <a:t>29410 GPE!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1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402" y="1897045"/>
            <a:ext cx="3345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I: Topic Modeling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Nature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et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applications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deterministe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LSA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probabiliste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LDA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Librairies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 et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9263" y="1897045"/>
            <a:ext cx="42030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III: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Projet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: Forum Alt-right Pro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Trump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 brut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Premier </a:t>
            </a:r>
            <a:r>
              <a:rPr lang="fr-FR" dirty="0" smtClean="0">
                <a:latin typeface="Arial" charset="0"/>
                <a:ea typeface="Arial" charset="0"/>
                <a:cs typeface="Arial" charset="0"/>
              </a:rPr>
              <a:t>résultats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mauvais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Quels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problemes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Comment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améliorer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Stopwords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Et beaucoup de cuisine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Exemples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627" y="4798951"/>
            <a:ext cx="3061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IV: 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Application au français</a:t>
            </a: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2365" y="1897045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II: LAB - R STM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Corpus articles tech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Package STM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Interpretation des resultats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6463" y="861590"/>
            <a:ext cx="836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EE5B00"/>
                </a:solidFill>
                <a:latin typeface="Arial" charset="0"/>
                <a:ea typeface="Arial" charset="0"/>
                <a:cs typeface="Arial" charset="0"/>
              </a:rPr>
              <a:t>Github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https://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github.com/alexperrier/upem-topic-modeling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/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sz="240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316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noms: creative shit!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016" y="1293541"/>
            <a:ext cx="87945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Donald Trump, Trump, God King, God Trump, God-Emperor, EMPEROR TRUMP, Emperor Palpatine, Emperor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Donald </a:t>
            </a:r>
            <a:r>
              <a:rPr lang="fr-FR" sz="1400"/>
              <a:t>J. Trump, Donald J Trump, Drumpf, Baron Trump, The Emperor, Der Donald, Lord Emperor, </a:t>
            </a:r>
            <a:r>
              <a:rPr lang="fr-FR" sz="1400" b="1"/>
              <a:t>Fuhrer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#</a:t>
            </a:r>
            <a:r>
              <a:rPr lang="fr-FR" sz="1400"/>
              <a:t>Trump, Adolf Trump, </a:t>
            </a:r>
            <a:r>
              <a:rPr lang="fr-FR" sz="1400" b="1"/>
              <a:t>Adolf Trumper</a:t>
            </a:r>
            <a:r>
              <a:rPr lang="fr-FR" sz="1400"/>
              <a:t>, Donaldus Magnus, </a:t>
            </a:r>
            <a:r>
              <a:rPr lang="fr-FR" sz="1400" b="1"/>
              <a:t>Trumpachu</a:t>
            </a:r>
            <a:r>
              <a:rPr lang="fr-FR" sz="1400"/>
              <a:t>, Trumpaloompas, Trumpamaniacs, Trumpanzee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Trumpasaurus </a:t>
            </a:r>
            <a:r>
              <a:rPr lang="fr-FR" sz="1400"/>
              <a:t>Rex, Trumpboner, Trumpborne, Trumpbot, Trumpcloaks, Trumpen Reich, Trumpenreich, Trumpenverse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Trumpepe</a:t>
            </a:r>
            <a:r>
              <a:rPr lang="fr-FR" sz="1400"/>
              <a:t>, Trumper, Trumpeteer, Trumpeter, </a:t>
            </a:r>
            <a:r>
              <a:rPr lang="fr-FR" sz="1400" b="1"/>
              <a:t>Trumpettes</a:t>
            </a:r>
            <a:r>
              <a:rPr lang="fr-FR" sz="1400"/>
              <a:t>, Trumpf, Trumpfucker, Trumph, </a:t>
            </a:r>
            <a:r>
              <a:rPr lang="fr-FR" sz="1400" b="1"/>
              <a:t>Trumphalla</a:t>
            </a:r>
            <a:r>
              <a:rPr lang="fr-FR" sz="1400"/>
              <a:t>, Trumpidari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Trumpinator</a:t>
            </a:r>
            <a:r>
              <a:rPr lang="fr-FR" sz="1400"/>
              <a:t>, Trumpinreich, Trumpire, Trumpis, Trumpivia, Trumpkin, Trumpkins, Trumplon, Trumpman, Trumpmanía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Trumpmas</a:t>
            </a:r>
            <a:r>
              <a:rPr lang="fr-FR" sz="1400"/>
              <a:t>, </a:t>
            </a:r>
            <a:r>
              <a:rPr lang="fr-FR" sz="1400" b="1"/>
              <a:t>Trumpmeister</a:t>
            </a:r>
            <a:r>
              <a:rPr lang="fr-FR" sz="1400"/>
              <a:t>, Trumpmoji, Trumpo, Trumpophiles, Trumpover, Trumpp, Trumps</a:t>
            </a:r>
            <a:r>
              <a:rPr lang="fr-FR" sz="1400"/>
              <a:t>, </a:t>
            </a:r>
            <a:r>
              <a:rPr lang="fr-FR" sz="1400" smtClean="0"/>
              <a:t>Trumpsherd, Trumpster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Trumpstika</a:t>
            </a:r>
            <a:r>
              <a:rPr lang="fr-FR" sz="1400"/>
              <a:t>, Trumptrain, </a:t>
            </a:r>
            <a:r>
              <a:rPr lang="fr-FR" sz="1400" b="1"/>
              <a:t>Trumpulus</a:t>
            </a:r>
            <a:r>
              <a:rPr lang="fr-FR" sz="1400"/>
              <a:t> , Caesar, Trumpumvirate, Trumpus, DJT, Drumft, Drumpf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4016" y="3241648"/>
            <a:ext cx="7234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Shillary, Hillary Clinton, Crooked Hillary, Killary Clinton, Hillary, Clinton, Hilary, Killary, HRC</a:t>
            </a:r>
            <a:r>
              <a:rPr lang="fr-FR" sz="1400"/>
              <a:t>, </a:t>
            </a:r>
            <a:r>
              <a:rPr lang="fr-FR" sz="1400" smtClean="0"/>
              <a:t>Killiary</a:t>
            </a:r>
          </a:p>
          <a:p>
            <a:endParaRPr lang="fr-FR" sz="1400"/>
          </a:p>
          <a:p>
            <a:r>
              <a:rPr lang="fr-FR" sz="1400" smtClean="0"/>
              <a:t>Mark </a:t>
            </a:r>
            <a:r>
              <a:rPr lang="fr-FR" sz="1400"/>
              <a:t>Zuckerberg, Zuckerberg, zucc, Mark Cuckerberg, Mark Fuckerberg, Cuckerberg, Cuckerbrg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Suckerberg</a:t>
            </a:r>
            <a:r>
              <a:rPr lang="fr-FR" sz="1400"/>
              <a:t>, Fuckerberg, Mark Zuck</a:t>
            </a:r>
            <a:r>
              <a:rPr lang="fr-FR" sz="1400"/>
              <a:t>, </a:t>
            </a:r>
            <a:r>
              <a:rPr lang="fr-FR" sz="1400" smtClean="0"/>
              <a:t>Zuck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052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91239"/>
            <a:ext cx="7417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Nettoyage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947854"/>
            <a:ext cx="1151045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smtClean="0">
                <a:latin typeface="Arial Black" charset="0"/>
                <a:ea typeface="Arial Black" charset="0"/>
                <a:cs typeface="Arial Black" charset="0"/>
              </a:rPr>
              <a:t>Etape 1: Commentaires et Entités</a:t>
            </a:r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Traduire les </a:t>
            </a:r>
            <a:r>
              <a:rPr lang="fr-FR" i="1"/>
              <a:t>abbreviations</a:t>
            </a:r>
            <a:r>
              <a:rPr lang="fr-FR"/>
              <a:t> avec sens</a:t>
            </a:r>
            <a:r>
              <a:rPr lang="fr-FR"/>
              <a:t>: </a:t>
            </a:r>
            <a:r>
              <a:rPr lang="fr-FR" smtClean="0"/>
              <a:t>fb =&gt; </a:t>
            </a:r>
            <a:r>
              <a:rPr lang="fr-FR"/>
              <a:t>facebook</a:t>
            </a:r>
            <a:r>
              <a:rPr lang="fr-FR"/>
              <a:t>, </a:t>
            </a:r>
            <a:r>
              <a:rPr lang="fr-FR"/>
              <a:t>ppl =&gt; people</a:t>
            </a:r>
            <a:r>
              <a:rPr lang="fr-FR"/>
              <a:t>, </a:t>
            </a:r>
            <a:r>
              <a:rPr lang="fr-FR"/>
              <a:t>guac bowl merchant </a:t>
            </a:r>
            <a:r>
              <a:rPr lang="fr-FR"/>
              <a:t>=&gt; </a:t>
            </a:r>
            <a:r>
              <a:rPr lang="fr-FR" smtClean="0"/>
              <a:t>jeb bush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Resoudre les </a:t>
            </a:r>
            <a:r>
              <a:rPr lang="fr-FR" i="1" smtClean="0"/>
              <a:t>abbreviations</a:t>
            </a:r>
            <a:r>
              <a:rPr lang="fr-FR"/>
              <a:t>: ‘em =&gt; them</a:t>
            </a:r>
            <a:r>
              <a:rPr lang="fr-FR"/>
              <a:t>, </a:t>
            </a:r>
            <a:r>
              <a:rPr lang="fr-FR"/>
              <a:t>cant </a:t>
            </a:r>
            <a:r>
              <a:rPr lang="fr-FR"/>
              <a:t>=&gt; </a:t>
            </a:r>
            <a:r>
              <a:rPr lang="fr-FR"/>
              <a:t>cannot</a:t>
            </a:r>
            <a:r>
              <a:rPr lang="fr-FR"/>
              <a:t>, </a:t>
            </a:r>
            <a:r>
              <a:rPr lang="fr-FR"/>
              <a:t>hed =&gt; he would</a:t>
            </a:r>
            <a:r>
              <a:rPr lang="fr-FR"/>
              <a:t>, </a:t>
            </a:r>
            <a:r>
              <a:rPr lang="fr-FR" smtClean="0"/>
              <a:t>i'm =&gt; I am,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Unifier les </a:t>
            </a:r>
            <a:r>
              <a:rPr lang="fr-FR" i="1" smtClean="0"/>
              <a:t>onomatopées</a:t>
            </a:r>
            <a:r>
              <a:rPr lang="fr-FR" smtClean="0"/>
              <a:t>: lololol =&gt; lol, lmaooooo =&gt; lmao, yuuuuuge =&gt; yuge, hahahaha =&gt; haha, ahahahaha =&gt; haha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Traiter les </a:t>
            </a:r>
            <a:r>
              <a:rPr lang="fr-FR" i="1" smtClean="0"/>
              <a:t>apostrophes</a:t>
            </a:r>
            <a:r>
              <a:rPr lang="fr-FR" smtClean="0"/>
              <a:t>: possessif et windows (Trump’s =&gt; Trump, Trump's =&gt; Trump)</a:t>
            </a:r>
          </a:p>
          <a:p>
            <a:endParaRPr lang="fr-FR" smtClean="0"/>
          </a:p>
          <a:p>
            <a:r>
              <a:rPr lang="fr-FR" smtClean="0"/>
              <a:t>Puis: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Etendre la liste des entités avec leur version plurielle</a:t>
            </a:r>
            <a:r>
              <a:rPr lang="fr-FR"/>
              <a:t>: </a:t>
            </a:r>
            <a:r>
              <a:rPr lang="fr-FR"/>
              <a:t>Cuban </a:t>
            </a:r>
            <a:r>
              <a:rPr lang="fr-FR"/>
              <a:t>=&gt; </a:t>
            </a:r>
            <a:r>
              <a:rPr lang="fr-FR" smtClean="0"/>
              <a:t>Cubans, </a:t>
            </a:r>
            <a:r>
              <a:rPr lang="is-IS" smtClean="0"/>
              <a:t>…., Meme =&gt; Memes, Clinton =&gt; Clintons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Remplacer les variantes d’une entité (Trump, Trumper, DJT) par une racine commune (DonaldTrump)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Pour chaque theme: flagger les commentaire ou le theme est mentionné</a:t>
            </a:r>
          </a:p>
          <a:p>
            <a:r>
              <a:rPr lang="en-US" smtClean="0"/>
              <a:t>=&gt; P</a:t>
            </a:r>
            <a:r>
              <a:rPr lang="is-IS" smtClean="0"/>
              <a:t>our chaque commentaire, remplacer les noms des personnes qui ne sont pas des entités par ‘prsn’.</a:t>
            </a:r>
          </a:p>
          <a:p>
            <a:endParaRPr lang="is-IS" smtClean="0"/>
          </a:p>
          <a:p>
            <a:endParaRPr lang="is-IS" b="1"/>
          </a:p>
          <a:p>
            <a:endParaRPr lang="fr-FR"/>
          </a:p>
          <a:p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0" y="4555586"/>
            <a:ext cx="1731264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46974" y="45744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b="1"/>
              <a:t>Resultat: </a:t>
            </a:r>
          </a:p>
          <a:p>
            <a:r>
              <a:rPr lang="is-IS" b="1"/>
              <a:t>des commentaires, plus propres, </a:t>
            </a:r>
          </a:p>
          <a:p>
            <a:r>
              <a:rPr lang="is-IS" b="1"/>
              <a:t>avec un vocabulaire unifié</a:t>
            </a:r>
            <a:r>
              <a:rPr lang="is-IS" b="1"/>
              <a:t>, </a:t>
            </a:r>
            <a:r>
              <a:rPr lang="is-IS" b="1" smtClean="0"/>
              <a:t>plus simple</a:t>
            </a:r>
          </a:p>
          <a:p>
            <a:r>
              <a:rPr lang="is-IS" b="1" smtClean="0"/>
              <a:t>et </a:t>
            </a:r>
            <a:r>
              <a:rPr lang="is-IS" b="1"/>
              <a:t>moins de variance </a:t>
            </a:r>
          </a:p>
        </p:txBody>
      </p:sp>
    </p:spTree>
    <p:extLst>
      <p:ext uri="{BB962C8B-B14F-4D97-AF65-F5344CB8AC3E}">
        <p14:creationId xmlns:p14="http://schemas.microsoft.com/office/powerpoint/2010/main" val="3686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2: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11521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bag of words, lemma, tokens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329" y="2118732"/>
            <a:ext cx="734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Plus facile de travailler sur des paragraphes long que sur des phrases courtes</a:t>
            </a:r>
          </a:p>
          <a:p>
            <a:r>
              <a:rPr lang="fr-FR" smtClean="0"/>
              <a:t>=&gt; </a:t>
            </a:r>
            <a:r>
              <a:rPr lang="fr-FR" b="1" smtClean="0"/>
              <a:t>Je groupe tous les commentaires par post</a:t>
            </a:r>
            <a:endParaRPr lang="fr-FR" b="1"/>
          </a:p>
        </p:txBody>
      </p:sp>
      <p:sp>
        <p:nvSpPr>
          <p:cNvPr id="7" name="TextBox 6"/>
          <p:cNvSpPr txBox="1"/>
          <p:nvPr/>
        </p:nvSpPr>
        <p:spPr>
          <a:xfrm>
            <a:off x="1463329" y="3100039"/>
            <a:ext cx="81465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Enlever la ponctuation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Transformer les mots en lemma (et tokeniser en meme temps)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stopwords (liste étendue)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mots qui ne sont pas de l’anglais (drastique mais la aussi liste etendue)</a:t>
            </a:r>
          </a:p>
          <a:p>
            <a:endParaRPr lang="fr-FR"/>
          </a:p>
          <a:p>
            <a:r>
              <a:rPr lang="fr-FR" smtClean="0"/>
              <a:t>Si besoin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Bigrams et skipgrams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Limiter au verbes, noms et adjectifs</a:t>
            </a:r>
          </a:p>
          <a:p>
            <a:endParaRPr lang="fr-FR" smtClean="0"/>
          </a:p>
          <a:p>
            <a:r>
              <a:rPr lang="fr-FR" smtClean="0"/>
              <a:t>On obtient une liste </a:t>
            </a:r>
            <a:r>
              <a:rPr lang="fr-FR"/>
              <a:t>de mots par </a:t>
            </a:r>
            <a:r>
              <a:rPr lang="fr-FR"/>
              <a:t>post </a:t>
            </a:r>
            <a:r>
              <a:rPr lang="fr-FR" smtClean="0"/>
              <a:t>assez propre</a:t>
            </a:r>
            <a:endParaRPr lang="fr-FR"/>
          </a:p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769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3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6" y="102390"/>
            <a:ext cx="1213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feature engineering et sentence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3329" y="1975212"/>
            <a:ext cx="7268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On a une liste python par post </a:t>
            </a:r>
          </a:p>
          <a:p>
            <a:r>
              <a:rPr lang="fr-FR" smtClean="0"/>
              <a:t>STM attends des phrases</a:t>
            </a:r>
          </a:p>
          <a:p>
            <a:r>
              <a:rPr lang="fr-FR" smtClean="0"/>
              <a:t>=&gt; </a:t>
            </a:r>
            <a:r>
              <a:rPr lang="fr-FR" i="1" smtClean="0"/>
              <a:t>' '.join(tokens)</a:t>
            </a:r>
            <a:r>
              <a:rPr lang="fr-FR" smtClean="0"/>
              <a:t>  pour retrouver une phrase que l’on puissse donner a STM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463329" y="3267307"/>
            <a:ext cx="9555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Feature extraction</a:t>
            </a:r>
            <a:r>
              <a:rPr lang="fr-FR" smtClean="0"/>
              <a:t>, variable externes:</a:t>
            </a:r>
          </a:p>
          <a:p>
            <a:r>
              <a:rPr lang="fr-FR" b="1" smtClean="0"/>
              <a:t>Popularité du post</a:t>
            </a:r>
            <a:r>
              <a:rPr lang="fr-FR" smtClean="0"/>
              <a:t>: nombre de share, reaction, commentaires =&gt; klout</a:t>
            </a:r>
          </a:p>
          <a:p>
            <a:r>
              <a:rPr lang="fr-FR" b="1" smtClean="0"/>
              <a:t>Duree de vie du post</a:t>
            </a:r>
            <a:r>
              <a:rPr lang="fr-FR" smtClean="0"/>
              <a:t>: nombre de jours entre premier et dernier commentaire</a:t>
            </a:r>
          </a:p>
          <a:p>
            <a:r>
              <a:rPr lang="fr-FR" b="1" smtClean="0"/>
              <a:t>Volume du post</a:t>
            </a:r>
            <a:r>
              <a:rPr lang="fr-FR" smtClean="0"/>
              <a:t>: nombre de tokens</a:t>
            </a:r>
          </a:p>
          <a:p>
            <a:r>
              <a:rPr lang="fr-FR" b="1" smtClean="0"/>
              <a:t>Themes</a:t>
            </a:r>
            <a:r>
              <a:rPr lang="fr-FR" smtClean="0"/>
              <a:t>: grouper les entités par theme (america, Islam, Mexico, Europe, Clinton, Left wing media,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  <a:p>
            <a:r>
              <a:rPr lang="is-IS" smtClean="0"/>
              <a:t>….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25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Themes vs Topics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457" y="1550020"/>
            <a:ext cx="108201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mtClean="0"/>
              <a:t>Themes transversaux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Filtrage manuel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Definir les themes: Trump, Clinton, Obama, Racism, main stream media, Islam, Judaism, France, europe, brexit, </a:t>
            </a:r>
            <a:r>
              <a:rPr lang="is-IS" smtClean="0"/>
              <a:t>….</a:t>
            </a:r>
            <a:endParaRPr lang="fr-FR" smtClean="0"/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Grouper les entités par theme:</a:t>
            </a:r>
          </a:p>
          <a:p>
            <a:pPr lvl="2"/>
            <a:r>
              <a:rPr lang="fr-FR"/>
              <a:t>'Brexit'        :['Brexit', 'Nigel Farage', 'Nigel Farrage', 'Farage', 'Farrage','Brexpats',</a:t>
            </a:r>
            <a:r>
              <a:rPr lang="fr-FR"/>
              <a:t>'UKIP</a:t>
            </a:r>
            <a:r>
              <a:rPr lang="fr-FR" smtClean="0"/>
              <a:t>'],</a:t>
            </a:r>
          </a:p>
          <a:p>
            <a:pPr lvl="2"/>
            <a:r>
              <a:rPr lang="fr-FR"/>
              <a:t>'left_orgs'     :['ADL','ACLU','Panned </a:t>
            </a:r>
            <a:r>
              <a:rPr lang="fr-FR"/>
              <a:t>Parenthood</a:t>
            </a:r>
            <a:r>
              <a:rPr lang="fr-FR" smtClean="0"/>
              <a:t>',</a:t>
            </a:r>
            <a:r>
              <a:rPr lang="fr-FR"/>
              <a:t>'Clinton Foundation','LGBT','LGBTQ'],</a:t>
            </a:r>
          </a:p>
          <a:p>
            <a:pPr marL="342900" indent="-342900">
              <a:buFont typeface="+mj-lt"/>
              <a:buAutoNum type="arabicPeriod"/>
            </a:pPr>
            <a:r>
              <a:rPr lang="fr-FR" smtClean="0"/>
              <a:t>Tagger chaque commentaire avec les themes identifiés</a:t>
            </a:r>
          </a:p>
          <a:p>
            <a:pPr marL="342900" indent="-342900">
              <a:buFont typeface="+mj-lt"/>
              <a:buAutoNum type="arabicPeriod"/>
            </a:pPr>
            <a:endParaRPr lang="fr-FR"/>
          </a:p>
          <a:p>
            <a:endParaRPr lang="fr-FR" smtClean="0"/>
          </a:p>
          <a:p>
            <a:r>
              <a:rPr lang="fr-FR" smtClean="0"/>
              <a:t>On obtient une matrice </a:t>
            </a:r>
            <a:r>
              <a:rPr lang="fr-FR" i="1" smtClean="0"/>
              <a:t>commentaires</a:t>
            </a:r>
            <a:r>
              <a:rPr lang="fr-FR" smtClean="0"/>
              <a:t> x </a:t>
            </a:r>
            <a:r>
              <a:rPr lang="fr-FR" i="1" smtClean="0"/>
              <a:t>themes</a:t>
            </a:r>
          </a:p>
          <a:p>
            <a:endParaRPr lang="fr-FR" smtClean="0"/>
          </a:p>
          <a:p>
            <a:r>
              <a:rPr lang="fr-FR" smtClean="0"/>
              <a:t>Question sous jacente: est-ce que les topics varient en fonction du theme?</a:t>
            </a:r>
          </a:p>
          <a:p>
            <a:r>
              <a:rPr lang="fr-FR" smtClean="0"/>
              <a:t>Cela permet de reduire le corpus en filtrant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Quels sont les topics quand Hillary, Brexit, Islam, </a:t>
            </a:r>
            <a:r>
              <a:rPr lang="is-IS" smtClean="0"/>
              <a:t>…</a:t>
            </a:r>
            <a:r>
              <a:rPr lang="fr-FR" smtClean="0"/>
              <a:t> sont mentionnés</a:t>
            </a:r>
          </a:p>
        </p:txBody>
      </p:sp>
    </p:spTree>
    <p:extLst>
      <p:ext uri="{BB962C8B-B14F-4D97-AF65-F5344CB8AC3E}">
        <p14:creationId xmlns:p14="http://schemas.microsoft.com/office/powerpoint/2010/main" val="418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6" y="0"/>
            <a:ext cx="61493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561" y="2364059"/>
            <a:ext cx="4708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Pid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Tags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Klout, days, log_klout, log_days, token_count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Sent_tokens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702527" y="4382429"/>
            <a:ext cx="284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Log_days = int(log(days + 1))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702527" y="4923471"/>
            <a:ext cx="528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Prendre le log permet de reduire le nombre de valeurs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72" y="2654981"/>
            <a:ext cx="10058400" cy="3004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8146" y="2062976"/>
            <a:ext cx="34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List des tokens aggregés en phrase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Retour dans Rstudio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6927" y="1694985"/>
            <a:ext cx="80570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Fichier</a:t>
            </a:r>
            <a:r>
              <a:rPr lang="fr-FR"/>
              <a:t>: </a:t>
            </a:r>
            <a:r>
              <a:rPr lang="fr-FR" smtClean="0"/>
              <a:t>fbget_stm_ready_full_01.csv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Fichier plus petit si probleme de mémoire</a:t>
            </a:r>
            <a:r>
              <a:rPr lang="fr-FR"/>
              <a:t>: </a:t>
            </a:r>
            <a:r>
              <a:rPr lang="fr-FR" smtClean="0"/>
              <a:t>fbget_stm_ready_sample_01.csv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100 et 900 tokens par post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Features</a:t>
            </a:r>
            <a:r>
              <a:rPr lang="fr-FR" smtClean="0"/>
              <a:t>: themes, date debut et fin, days, reactions, shares, commentaires,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Textes</a:t>
            </a:r>
            <a:r>
              <a:rPr lang="fr-FR" smtClean="0"/>
              <a:t>: original </a:t>
            </a:r>
            <a:r>
              <a:rPr lang="fr-FR" i="1" smtClean="0"/>
              <a:t>message</a:t>
            </a:r>
            <a:r>
              <a:rPr lang="fr-FR" smtClean="0"/>
              <a:t>, </a:t>
            </a:r>
            <a:r>
              <a:rPr lang="fr-FR" i="1" smtClean="0"/>
              <a:t>sent_tokens</a:t>
            </a:r>
            <a:r>
              <a:rPr lang="fr-FR" smtClean="0"/>
              <a:t>, display_message (pour la visualisation)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Sans </a:t>
            </a:r>
            <a:r>
              <a:rPr lang="fr-FR" b="1"/>
              <a:t>pre-processing</a:t>
            </a:r>
            <a:r>
              <a:rPr lang="fr-FR"/>
              <a:t>: FALSE </a:t>
            </a:r>
            <a:r>
              <a:rPr lang="fr-FR"/>
              <a:t>dans </a:t>
            </a:r>
            <a:r>
              <a:rPr lang="fr-FR" smtClean="0"/>
              <a:t>textProcessor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Filtrer par theme</a:t>
            </a:r>
          </a:p>
          <a:p>
            <a:endParaRPr lang="fr-FR" smtClean="0"/>
          </a:p>
          <a:p>
            <a:endParaRPr lang="fr-FR"/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Gridsearch donne: 20 a 26 pour semantic coherence et &gt; 55 pour exclusivité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K=0: donne 53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On choisit 25 topics</a:t>
            </a:r>
          </a:p>
          <a:p>
            <a:endParaRPr lang="fr-FR" smtClean="0"/>
          </a:p>
          <a:p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8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francais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50380" y="1639229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Beaucoup moins de choix dans les librairies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50741" y="2453268"/>
            <a:ext cx="9536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Lemmatizer: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Lemmatiser est encore plus important que en anglais, conjugaisons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FrenchLefffLemmatizer </a:t>
            </a:r>
            <a:r>
              <a:rPr lang="fr-FR">
                <a:hlinkClick r:id="rId2"/>
              </a:rPr>
              <a:t>https</a:t>
            </a:r>
            <a:r>
              <a:rPr lang="fr-FR">
                <a:hlinkClick r:id="rId2"/>
              </a:rPr>
              <a:t>://</a:t>
            </a:r>
            <a:r>
              <a:rPr lang="fr-FR" smtClean="0">
                <a:hlinkClick r:id="rId2"/>
              </a:rPr>
              <a:t>github.com/ClaudeCoulombe/FrenchLefffLemmatizer</a:t>
            </a:r>
            <a:r>
              <a:rPr lang="fr-FR" smtClean="0"/>
              <a:t> </a:t>
            </a:r>
            <a:endParaRPr lang="fr-FR"/>
          </a:p>
          <a:p>
            <a:r>
              <a:rPr lang="fr-FR" smtClean="0"/>
              <a:t>POS: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Spacy a un nouveau modele en francais </a:t>
            </a:r>
            <a:r>
              <a:rPr lang="fr-FR">
                <a:hlinkClick r:id="rId3"/>
              </a:rPr>
              <a:t>https</a:t>
            </a:r>
            <a:r>
              <a:rPr lang="fr-FR">
                <a:hlinkClick r:id="rId3"/>
              </a:rPr>
              <a:t>://</a:t>
            </a:r>
            <a:r>
              <a:rPr lang="fr-FR" smtClean="0">
                <a:hlinkClick r:id="rId3"/>
              </a:rPr>
              <a:t>github.com/explosion/spaCy/releases/tag/v1.8.2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Pattern , polyglot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1683834"/>
            <a:ext cx="60668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/>
              <a:t>Peu de chance que ca marche du premier coup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 pipeline de nettoyage est ce qui prends le plus de temps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c’est l’etape incontournable pour obtenir des resultats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dépend totallement du corpus initial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articles tech: peu de travail, bons resultats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FB, intense et incontournable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3523785"/>
            <a:ext cx="7853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Ce que j’ai apris sur le corpus FB: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Bien s’approprier le contenu: connaitre le texte et le </a:t>
            </a:r>
            <a:r>
              <a:rPr lang="fr-FR"/>
              <a:t>vocabulaire</a:t>
            </a:r>
            <a:r>
              <a:rPr lang="fr-FR" smtClean="0"/>
              <a:t>, NER, argot,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Ne pas hesiter a reduire le corpus drastiquement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n’y a pas de parametres optimal pour obtenir tous les topics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795346" y="5196468"/>
            <a:ext cx="7574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Code, data et slides sur </a:t>
            </a:r>
            <a:r>
              <a:rPr lang="fr-FR">
                <a:hlinkClick r:id="rId2"/>
              </a:rPr>
              <a:t>https://</a:t>
            </a:r>
            <a:r>
              <a:rPr lang="fr-FR">
                <a:hlinkClick r:id="rId2"/>
              </a:rPr>
              <a:t>github.com/alexperrier/upem-topic-modeling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r>
              <a:rPr lang="fr-FR" smtClean="0"/>
              <a:t>Twitter: </a:t>
            </a:r>
            <a:r>
              <a:rPr lang="fr-FR" smtClean="0">
                <a:hlinkClick r:id="rId3"/>
              </a:rPr>
              <a:t>@alexip</a:t>
            </a:r>
            <a:endParaRPr lang="fr-FR" smtClean="0"/>
          </a:p>
          <a:p>
            <a:r>
              <a:rPr lang="fr-FR" smtClean="0">
                <a:hlinkClick r:id="rId4"/>
              </a:rPr>
              <a:t>alexis.perrier@gmail.com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79902" y="1430249"/>
            <a:ext cx="77166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Quels sont les sujets abordés dans un ensemble (large) de documents?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Extraction des sujets de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façon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non-supervisée </a:t>
            </a:r>
            <a:endParaRPr lang="fr-FR" b="1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Ce n’est pas de la classification de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Aucun a priori sur le contenu </a:t>
            </a:r>
            <a:r>
              <a:rPr lang="fr-FR">
                <a:latin typeface="Arial" charset="0"/>
                <a:ea typeface="Arial" charset="0"/>
                <a:cs typeface="Arial" charset="0"/>
              </a:rPr>
              <a:t>des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documents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endParaRPr lang="fr-FR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Croisement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avec des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variables externes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Evolution dans le temps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Auteur ou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Locuteur, parti politique, age du capitaine, info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demographique, 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7306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Qu’est ce que le Topic Modeling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7" y="1430249"/>
            <a:ext cx="276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565581"/>
            <a:ext cx="878344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/>
              <a:t>STM: </a:t>
            </a:r>
            <a:r>
              <a:rPr lang="fr-FR" sz="1200">
                <a:hlinkClick r:id="rId2"/>
              </a:rPr>
              <a:t>www.structuraltopicmodel.com</a:t>
            </a:r>
            <a:r>
              <a:rPr lang="fr-FR" sz="1200"/>
              <a:t> </a:t>
            </a:r>
            <a:r>
              <a:rPr lang="fr-FR" sz="1200"/>
              <a:t>, </a:t>
            </a:r>
            <a:r>
              <a:rPr lang="fr-FR" sz="1200">
                <a:hlinkClick r:id="rId3"/>
              </a:rPr>
              <a:t>http://</a:t>
            </a:r>
            <a:r>
              <a:rPr lang="fr-FR" sz="1200">
                <a:hlinkClick r:id="rId3"/>
              </a:rPr>
              <a:t>www.margaretroberts.net/about/research</a:t>
            </a:r>
            <a:r>
              <a:rPr lang="fr-FR" sz="1200" smtClean="0">
                <a:hlinkClick r:id="rId3"/>
              </a:rPr>
              <a:t>/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4"/>
              </a:rPr>
              <a:t>Followers </a:t>
            </a:r>
            <a:r>
              <a:rPr lang="fr-FR" sz="1200">
                <a:hlinkClick r:id="rId4"/>
              </a:rPr>
              <a:t>sur twitter</a:t>
            </a:r>
            <a:r>
              <a:rPr lang="fr-FR" sz="120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>
                <a:hlinkClick r:id="rId5"/>
              </a:rPr>
              <a:t>Debats presidentiels américains</a:t>
            </a:r>
            <a:r>
              <a:rPr lang="fr-FR" sz="1200"/>
              <a:t> (stm, LDA, R)</a:t>
            </a:r>
          </a:p>
          <a:p>
            <a:pPr marL="285750" indent="-285750">
              <a:buFont typeface="Arial" charset="0"/>
              <a:buChar char="•"/>
            </a:pP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Tutorial</a:t>
            </a:r>
            <a:r>
              <a:rPr lang="fr-FR" sz="1200"/>
              <a:t> </a:t>
            </a:r>
            <a:r>
              <a:rPr lang="fr-FR" sz="1200" smtClean="0"/>
              <a:t>sur Topic Modeling: </a:t>
            </a:r>
            <a:r>
              <a:rPr lang="fr-FR" sz="1200">
                <a:hlinkClick r:id="rId6"/>
              </a:rPr>
              <a:t>https</a:t>
            </a:r>
            <a:r>
              <a:rPr lang="fr-FR" sz="1200">
                <a:hlinkClick r:id="rId6"/>
              </a:rPr>
              <a:t>://</a:t>
            </a:r>
            <a:r>
              <a:rPr lang="fr-FR" sz="1200" smtClean="0">
                <a:hlinkClick r:id="rId6"/>
              </a:rPr>
              <a:t>github.com/alexperrier/memewar/blob/master/docs/ldatutorial-workshop.pdf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made just </a:t>
            </a:r>
            <a:r>
              <a:rPr lang="fr-FR" sz="1200"/>
              <a:t>simple </a:t>
            </a:r>
            <a:r>
              <a:rPr lang="fr-FR" sz="1200" smtClean="0"/>
              <a:t>enough </a:t>
            </a:r>
            <a:r>
              <a:rPr lang="fr-FR" sz="1200" smtClean="0">
                <a:hlinkClick r:id="rId7"/>
              </a:rPr>
              <a:t>https</a:t>
            </a:r>
            <a:r>
              <a:rPr lang="fr-FR" sz="1200">
                <a:hlinkClick r:id="rId7"/>
              </a:rPr>
              <a:t>://</a:t>
            </a:r>
            <a:r>
              <a:rPr lang="fr-FR" sz="1200">
                <a:hlinkClick r:id="rId7"/>
              </a:rPr>
              <a:t>tedunderwood.com/2012/04/07/topic-modeling-made-just-simple-enough</a:t>
            </a:r>
            <a:r>
              <a:rPr lang="fr-FR" sz="1200" smtClean="0">
                <a:hlinkClick r:id="rId7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Review of Topic </a:t>
            </a:r>
            <a:r>
              <a:rPr lang="fr-FR" sz="1200"/>
              <a:t>Modeling </a:t>
            </a:r>
            <a:r>
              <a:rPr lang="fr-FR" sz="1200" smtClean="0"/>
              <a:t>Projects </a:t>
            </a:r>
            <a:r>
              <a:rPr lang="fr-FR" sz="1200" smtClean="0">
                <a:hlinkClick r:id="rId8"/>
              </a:rPr>
              <a:t>https</a:t>
            </a:r>
            <a:r>
              <a:rPr lang="fr-FR" sz="1200">
                <a:hlinkClick r:id="rId8"/>
              </a:rPr>
              <a:t>://medium.com</a:t>
            </a:r>
            <a:r>
              <a:rPr lang="fr-FR" sz="1200">
                <a:hlinkClick r:id="rId8"/>
              </a:rPr>
              <a:t>/@</a:t>
            </a:r>
            <a:r>
              <a:rPr lang="fr-FR" sz="1200" smtClean="0">
                <a:hlinkClick r:id="rId8"/>
              </a:rPr>
              <a:t>neala/a-review-of-topic-modeling-projects-941922a1216c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What </a:t>
            </a:r>
            <a:r>
              <a:rPr lang="fr-FR" sz="1200"/>
              <a:t>can topic models of PMLA teach us about the history of literary </a:t>
            </a:r>
            <a:r>
              <a:rPr lang="fr-FR" sz="1200"/>
              <a:t>scholarship</a:t>
            </a:r>
            <a:r>
              <a:rPr lang="fr-FR" sz="1200" smtClean="0"/>
              <a:t>? </a:t>
            </a:r>
            <a:r>
              <a:rPr lang="fr-FR" sz="1200" smtClean="0">
                <a:hlinkClick r:id="rId9"/>
              </a:rPr>
              <a:t>https</a:t>
            </a:r>
            <a:r>
              <a:rPr lang="fr-FR" sz="1200">
                <a:hlinkClick r:id="rId9"/>
              </a:rPr>
              <a:t>://</a:t>
            </a:r>
            <a:r>
              <a:rPr lang="fr-FR" sz="1200">
                <a:hlinkClick r:id="rId9"/>
              </a:rPr>
              <a:t>tedunderwood.com/category/methodology/topic-modeling/bayesian-topic-modeling</a:t>
            </a:r>
            <a:r>
              <a:rPr lang="fr-FR" sz="1200" smtClean="0">
                <a:hlinkClick r:id="rId9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in the Humanities: </a:t>
            </a:r>
            <a:r>
              <a:rPr lang="fr-FR" sz="1200"/>
              <a:t>An </a:t>
            </a:r>
            <a:r>
              <a:rPr lang="fr-FR" sz="1200" smtClean="0"/>
              <a:t>Overview </a:t>
            </a:r>
            <a:r>
              <a:rPr lang="fr-FR" sz="1200" smtClean="0">
                <a:hlinkClick r:id="rId10"/>
              </a:rPr>
              <a:t>http</a:t>
            </a:r>
            <a:r>
              <a:rPr lang="fr-FR" sz="1200">
                <a:hlinkClick r:id="rId10"/>
              </a:rPr>
              <a:t>://</a:t>
            </a:r>
            <a:r>
              <a:rPr lang="fr-FR" sz="1200">
                <a:hlinkClick r:id="rId10"/>
              </a:rPr>
              <a:t>mith.umd.edu/topic-modeling-in-the-humanities-an-overview</a:t>
            </a:r>
            <a:r>
              <a:rPr lang="fr-FR" sz="1200" smtClean="0">
                <a:hlinkClick r:id="rId10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Modeling  </a:t>
            </a:r>
            <a:r>
              <a:rPr lang="fr-FR" sz="1200"/>
              <a:t>for Humanists: A </a:t>
            </a:r>
            <a:r>
              <a:rPr lang="fr-FR" sz="1200"/>
              <a:t>Guided </a:t>
            </a:r>
            <a:r>
              <a:rPr lang="fr-FR" sz="1200" smtClean="0"/>
              <a:t>Tour </a:t>
            </a:r>
            <a:r>
              <a:rPr lang="fr-FR" sz="1200" smtClean="0">
                <a:hlinkClick r:id="rId11"/>
              </a:rPr>
              <a:t>http</a:t>
            </a:r>
            <a:r>
              <a:rPr lang="fr-FR" sz="1200">
                <a:hlinkClick r:id="rId11"/>
              </a:rPr>
              <a:t>://</a:t>
            </a:r>
            <a:r>
              <a:rPr lang="fr-FR" sz="1200" smtClean="0">
                <a:hlinkClick r:id="rId11"/>
              </a:rPr>
              <a:t>www.scottbot.net/HIAL/index.html@p=19113.html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APPLYING </a:t>
            </a:r>
            <a:r>
              <a:rPr lang="fr-FR" sz="1200"/>
              <a:t>DATA SCIENCE TO THE SUPREME COURT: TOPIC MODELING OVER TIME WITH NMF (AND A D3.JS </a:t>
            </a:r>
            <a:r>
              <a:rPr lang="fr-FR" sz="1200"/>
              <a:t>BONUS</a:t>
            </a:r>
            <a:r>
              <a:rPr lang="fr-FR" sz="1200" smtClean="0"/>
              <a:t>) </a:t>
            </a:r>
            <a:r>
              <a:rPr lang="fr-FR" sz="1200" smtClean="0">
                <a:hlinkClick r:id="rId12"/>
              </a:rPr>
              <a:t>http</a:t>
            </a:r>
            <a:r>
              <a:rPr lang="fr-FR" sz="1200">
                <a:hlinkClick r:id="rId12"/>
              </a:rPr>
              <a:t>://</a:t>
            </a:r>
            <a:r>
              <a:rPr lang="fr-FR" sz="1200" smtClean="0">
                <a:hlinkClick r:id="rId12"/>
              </a:rPr>
              <a:t>www.emilyinamillion.me/blog/2016/7/13/visualizing-supreme-court-topics-over-time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13"/>
              </a:rPr>
              <a:t>http</a:t>
            </a:r>
            <a:r>
              <a:rPr lang="fr-FR" sz="1200">
                <a:hlinkClick r:id="rId13"/>
              </a:rPr>
              <a:t>://</a:t>
            </a:r>
            <a:r>
              <a:rPr lang="fr-FR" sz="1200" smtClean="0">
                <a:hlinkClick r:id="rId13"/>
              </a:rPr>
              <a:t>scholar.princeton.edu/sites/default/files/bstewart/files/stm.pdf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model of text for experimentation in </a:t>
            </a:r>
            <a:r>
              <a:rPr lang="fr-FR" sz="1200"/>
              <a:t>the </a:t>
            </a:r>
            <a:r>
              <a:rPr lang="fr-FR" sz="1200" smtClean="0"/>
              <a:t>socialsciences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On Estimation and Selection for Topic Models.” In Proceedings of the15th International Conference on Artificial Intelligence and </a:t>
            </a:r>
            <a:r>
              <a:rPr lang="fr-FR" sz="1200"/>
              <a:t>Statistics</a:t>
            </a:r>
            <a:r>
              <a:rPr lang="fr-FR" sz="1200" smtClean="0"/>
              <a:t>. </a:t>
            </a:r>
            <a:r>
              <a:rPr lang="fr-FR" sz="1200" smtClean="0">
                <a:hlinkClick r:id="rId14"/>
              </a:rPr>
              <a:t>http</a:t>
            </a:r>
            <a:r>
              <a:rPr lang="fr-FR" sz="1200">
                <a:hlinkClick r:id="rId14"/>
              </a:rPr>
              <a:t>://</a:t>
            </a:r>
            <a:r>
              <a:rPr lang="fr-FR" sz="1200" smtClean="0">
                <a:hlinkClick r:id="rId14"/>
              </a:rPr>
              <a:t>proceedings.mlr.press/v22/taddy12/taddy12.pdf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Structural Topic Models for Open-Ended Survey Responses.” AmericanJournal of Political Science, 58(4), 1064–1082.Roberts ME, Stewart BM, Airoldi E (2016b</a:t>
            </a:r>
            <a:r>
              <a:rPr lang="fr-FR" sz="1200"/>
              <a:t>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A model of text for experimentation in thesocial sciences.” Journal of the American Statistical Association, 111(515), 988–1003.Roberts ME, Stewart BM, Tingley D, Airoldi EM (2013</a:t>
            </a:r>
            <a:r>
              <a:rPr lang="fr-FR" sz="1200"/>
              <a:t>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The Structural Topic Model andApplied Social Science.” Advances in Neural Information Processing Systems Workshop onTopic Models: Computation, Application, and </a:t>
            </a:r>
            <a:r>
              <a:rPr lang="fr-FR" sz="1200"/>
              <a:t>Evaluation</a:t>
            </a:r>
            <a:r>
              <a:rPr lang="fr-FR" sz="120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LDA par Blei </a:t>
            </a:r>
            <a:r>
              <a:rPr lang="fr-FR" sz="1200">
                <a:hlinkClick r:id="rId15"/>
              </a:rPr>
              <a:t>http</a:t>
            </a:r>
            <a:r>
              <a:rPr lang="fr-FR" sz="1200">
                <a:hlinkClick r:id="rId15"/>
              </a:rPr>
              <a:t>://</a:t>
            </a:r>
            <a:r>
              <a:rPr lang="fr-FR" sz="1200" smtClean="0">
                <a:hlinkClick r:id="rId15"/>
              </a:rPr>
              <a:t>www.jmlr.org/papers/volume3/blei03a/blei03a.pdf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Video Topic Models par Blei: </a:t>
            </a:r>
            <a:r>
              <a:rPr lang="fr-FR" sz="1200">
                <a:hlinkClick r:id="rId16"/>
              </a:rPr>
              <a:t>https</a:t>
            </a:r>
            <a:r>
              <a:rPr lang="fr-FR" sz="1200">
                <a:hlinkClick r:id="rId16"/>
              </a:rPr>
              <a:t>://</a:t>
            </a:r>
            <a:r>
              <a:rPr lang="fr-FR" sz="1200" smtClean="0">
                <a:hlinkClick r:id="rId16"/>
              </a:rPr>
              <a:t>www.youtube.com/watch?v=DDq3OVp9dNA</a:t>
            </a:r>
            <a:r>
              <a:rPr lang="fr-FR" sz="1200" smtClean="0"/>
              <a:t> </a:t>
            </a:r>
            <a:endParaRPr lang="fr-FR" sz="1200"/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6852" y="981309"/>
            <a:ext cx="102046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Followers </a:t>
            </a:r>
            <a:r>
              <a:rPr lang="fr-FR">
                <a:hlinkClick r:id="rId2"/>
              </a:rPr>
              <a:t>sur </a:t>
            </a:r>
            <a:r>
              <a:rPr lang="fr-FR" smtClean="0">
                <a:hlinkClick r:id="rId2"/>
              </a:rPr>
              <a:t>twitter</a:t>
            </a:r>
            <a:r>
              <a:rPr lang="fr-FR" smtClean="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Debats </a:t>
            </a:r>
            <a:r>
              <a:rPr lang="fr-FR">
                <a:hlinkClick r:id="rId3"/>
              </a:rPr>
              <a:t>presidentiels </a:t>
            </a:r>
            <a:r>
              <a:rPr lang="fr-FR" smtClean="0">
                <a:hlinkClick r:id="rId3"/>
              </a:rPr>
              <a:t>américains</a:t>
            </a:r>
            <a:r>
              <a:rPr lang="fr-FR" smtClean="0"/>
              <a:t> (stm, LDA, R)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Notes en hopital pour Docent Health (stm, LDA, </a:t>
            </a:r>
            <a:r>
              <a:rPr lang="fr-FR"/>
              <a:t>R</a:t>
            </a:r>
            <a:r>
              <a:rPr lang="fr-FR" smtClean="0"/>
              <a:t>), prédire patient satisfaction, identifier les problemes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Gazette </a:t>
            </a:r>
            <a:r>
              <a:rPr lang="fr-FR"/>
              <a:t>de Pensylvanie </a:t>
            </a:r>
            <a:r>
              <a:rPr lang="fr-FR">
                <a:hlinkClick r:id="rId4"/>
              </a:rPr>
              <a:t>http://www.common-place-archives.org/vol-06/no-02/tales</a:t>
            </a:r>
            <a:r>
              <a:rPr lang="fr-FR" smtClean="0">
                <a:hlinkClick r:id="rId4"/>
              </a:rPr>
              <a:t>/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3,346 </a:t>
            </a:r>
            <a:r>
              <a:rPr lang="fr-FR"/>
              <a:t>works of </a:t>
            </a:r>
            <a:r>
              <a:rPr lang="fr-FR">
                <a:hlinkClick r:id="rId5"/>
              </a:rPr>
              <a:t>19th-century British, Irish, and American fiction</a:t>
            </a:r>
            <a:r>
              <a:rPr lang="fr-FR"/>
              <a:t> </a:t>
            </a:r>
            <a:r>
              <a:rPr lang="fr-FR" smtClean="0"/>
              <a:t>evolution dans le temps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 graph / réseau des </a:t>
            </a:r>
            <a:r>
              <a:rPr lang="fr-FR" smtClean="0">
                <a:hlinkClick r:id="rId6"/>
              </a:rPr>
              <a:t>topics dans </a:t>
            </a:r>
            <a:r>
              <a:rPr lang="fr-FR" smtClean="0">
                <a:hlinkClick r:id="rId6"/>
              </a:rPr>
              <a:t>Proust</a:t>
            </a:r>
            <a:r>
              <a:rPr lang="fr-FR" smtClean="0"/>
              <a:t> (Stanford, Mallet, Java)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7"/>
              </a:rPr>
              <a:t>Structural Topic Models for Open-Ended Survey Responses</a:t>
            </a:r>
            <a:r>
              <a:rPr lang="fr-FR" smtClean="0"/>
              <a:t> (Molly Roberts, STM)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Exemples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52" y="3843631"/>
            <a:ext cx="2521415" cy="287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88" y="3661955"/>
            <a:ext cx="3726676" cy="30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3179" y="1382751"/>
            <a:ext cx="798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Construction et définition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du Corpus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Unité d’analyse: tweet, commentaire, paragraphe, article,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blog, livre, ...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Technique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utilisée: LSA, LDA, pLSA, HDL</a:t>
            </a:r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Variable externes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179" y="32163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Pre-processing: 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Enlever le bruit, garbage-in garbage-out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Adapter, transformer le contenu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Topic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Modeling: faire tourner le modele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Interpretation des resultats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Nommer les topics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Mesurer leur qualité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Visualisation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Wordcloud! 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542" y="28470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Etapes: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94" y="2464420"/>
            <a:ext cx="5255206" cy="4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316" y="1065483"/>
            <a:ext cx="82978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Tous les corpus ne sont pas </a:t>
            </a:r>
            <a:r>
              <a:rPr lang="fr-FR" smtClean="0"/>
              <a:t>équivalents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Courts </a:t>
            </a:r>
            <a:r>
              <a:rPr lang="fr-FR" b="1"/>
              <a:t>vs long</a:t>
            </a:r>
            <a:r>
              <a:rPr lang="fr-FR"/>
              <a:t>: litterature, documents officiels et articles de journaux vs tweets / </a:t>
            </a:r>
            <a:r>
              <a:rPr lang="fr-FR" smtClean="0"/>
              <a:t>FB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Langue</a:t>
            </a:r>
            <a:r>
              <a:rPr lang="fr-FR"/>
              <a:t>: anglais, francais, </a:t>
            </a:r>
            <a:r>
              <a:rPr lang="fr-FR" smtClean="0"/>
              <a:t>franglais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Niveau </a:t>
            </a:r>
            <a:r>
              <a:rPr lang="fr-FR" b="1"/>
              <a:t>de langue</a:t>
            </a:r>
            <a:r>
              <a:rPr lang="fr-FR"/>
              <a:t>: classique, speech to text, argot, </a:t>
            </a:r>
            <a:r>
              <a:rPr lang="fr-FR" smtClean="0"/>
              <a:t>smiley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Contenu</a:t>
            </a:r>
            <a:r>
              <a:rPr lang="fr-FR"/>
              <a:t>: images, urls</a:t>
            </a:r>
            <a:r>
              <a:rPr lang="fr-FR" smtClean="0"/>
              <a:t>, sms</a:t>
            </a:r>
            <a:r>
              <a:rPr lang="fr-FR"/>
              <a:t>, </a:t>
            </a:r>
            <a:r>
              <a:rPr lang="fr-FR" smtClean="0"/>
              <a:t>phrase</a:t>
            </a:r>
            <a:r>
              <a:rPr lang="fr-FR"/>
              <a:t>, paragraphe, article, </a:t>
            </a:r>
            <a:r>
              <a:rPr lang="fr-FR" smtClean="0"/>
              <a:t>livre</a:t>
            </a:r>
          </a:p>
          <a:p>
            <a:endParaRPr lang="fr-FR" smtClean="0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29" y="3159379"/>
            <a:ext cx="5596673" cy="2223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385" y="3182931"/>
            <a:ext cx="5765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« </a:t>
            </a:r>
            <a:r>
              <a:rPr lang="fr-FR" i="1"/>
              <a:t>Nous avons des devoirs envers notre pays. </a:t>
            </a:r>
          </a:p>
          <a:p>
            <a:r>
              <a:rPr lang="fr-FR" i="1"/>
              <a:t>Nous sommes les héritiers d’une grande histoire et du grand message humaniste adressé au monde. </a:t>
            </a:r>
          </a:p>
          <a:p>
            <a:r>
              <a:rPr lang="fr-FR" i="1"/>
              <a:t>Nous devons les transmettre d’abord à nos enfants, mais plus important encore</a:t>
            </a:r>
            <a:r>
              <a:rPr lang="fr-FR" i="1"/>
              <a:t>, </a:t>
            </a:r>
            <a:r>
              <a:rPr lang="fr-FR" i="1" smtClean="0"/>
              <a:t>il </a:t>
            </a:r>
            <a:r>
              <a:rPr lang="fr-FR" i="1"/>
              <a:t>faut les porter vers l’avenir et leur donner une sève nouvelle.</a:t>
            </a:r>
            <a:r>
              <a:rPr lang="fr-FR"/>
              <a:t> »</a:t>
            </a:r>
          </a:p>
          <a:p>
            <a:r>
              <a:rPr lang="fr-FR"/>
              <a:t>Emmanuel </a:t>
            </a:r>
            <a:r>
              <a:rPr lang="fr-FR" smtClean="0"/>
              <a:t>Macron,</a:t>
            </a:r>
            <a:r>
              <a:rPr lang="fr-FR"/>
              <a:t> </a:t>
            </a:r>
            <a:r>
              <a:rPr lang="fr-FR"/>
              <a:t>0</a:t>
            </a:r>
            <a:r>
              <a:rPr lang="fr-FR" smtClean="0"/>
              <a:t>8 mai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9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317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Bag of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0810" y="1108866"/>
            <a:ext cx="996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L’information est toute contenu dans la liste de mots independamment de leur fonction dans la phrase</a:t>
            </a:r>
            <a:endParaRPr lang="fr-FR" b="1"/>
          </a:p>
        </p:txBody>
      </p:sp>
      <p:sp>
        <p:nvSpPr>
          <p:cNvPr id="3" name="TextBox 2"/>
          <p:cNvSpPr txBox="1"/>
          <p:nvPr/>
        </p:nvSpPr>
        <p:spPr>
          <a:xfrm>
            <a:off x="308773" y="2076128"/>
            <a:ext cx="6548011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/>
              <a:t>« </a:t>
            </a:r>
            <a:r>
              <a:rPr lang="fr-FR" i="1" smtClean="0"/>
              <a:t>Il </a:t>
            </a:r>
            <a:r>
              <a:rPr lang="fr-FR" i="1"/>
              <a:t>sera une page dans un livre de dix mille </a:t>
            </a:r>
            <a:r>
              <a:rPr lang="fr-FR" i="1"/>
              <a:t>pages </a:t>
            </a:r>
            <a:endParaRPr lang="fr-FR" i="1" smtClean="0"/>
          </a:p>
          <a:p>
            <a:r>
              <a:rPr lang="fr-FR" i="1" smtClean="0"/>
              <a:t>que </a:t>
            </a:r>
            <a:r>
              <a:rPr lang="fr-FR" i="1"/>
              <a:t>l'on mettra dans une bibliothèque qui aura un million de livres</a:t>
            </a:r>
            <a:r>
              <a:rPr lang="fr-FR" i="1"/>
              <a:t>, </a:t>
            </a:r>
            <a:endParaRPr lang="fr-FR" i="1" smtClean="0"/>
          </a:p>
          <a:p>
            <a:r>
              <a:rPr lang="fr-FR" i="1" smtClean="0"/>
              <a:t>une </a:t>
            </a:r>
            <a:r>
              <a:rPr lang="fr-FR" i="1"/>
              <a:t>bibliothèque parmi un million de </a:t>
            </a:r>
            <a:r>
              <a:rPr lang="fr-FR" i="1"/>
              <a:t>bibliothèques</a:t>
            </a:r>
            <a:r>
              <a:rPr lang="fr-FR" i="1" smtClean="0"/>
              <a:t>.</a:t>
            </a:r>
            <a:r>
              <a:rPr lang="fr-FR" smtClean="0"/>
              <a:t> »</a:t>
            </a:r>
          </a:p>
          <a:p>
            <a:r>
              <a:rPr lang="fr-FR" smtClean="0"/>
              <a:t>Ionesco, Le roi se meurt 1962</a:t>
            </a:r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4806176" y="3874387"/>
            <a:ext cx="6524735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fr-FR" smtClean="0"/>
              <a:t>aura </a:t>
            </a:r>
            <a:r>
              <a:rPr lang="fr-FR"/>
              <a:t>bibliothèque bibliothèque bibliothèques dans dans de de </a:t>
            </a:r>
            <a:r>
              <a:rPr lang="fr-FR"/>
              <a:t>de </a:t>
            </a:r>
            <a:endParaRPr lang="fr-FR" smtClean="0"/>
          </a:p>
          <a:p>
            <a:r>
              <a:rPr lang="fr-FR" smtClean="0"/>
              <a:t>dix </a:t>
            </a:r>
            <a:r>
              <a:rPr lang="fr-FR"/>
              <a:t>il </a:t>
            </a:r>
            <a:r>
              <a:rPr lang="fr-FR" smtClean="0"/>
              <a:t>on </a:t>
            </a:r>
            <a:r>
              <a:rPr lang="fr-FR"/>
              <a:t>l</a:t>
            </a:r>
            <a:r>
              <a:rPr lang="fr-FR" smtClean="0"/>
              <a:t> </a:t>
            </a:r>
            <a:r>
              <a:rPr lang="fr-FR"/>
              <a:t>livre livres mettra mille million </a:t>
            </a:r>
            <a:r>
              <a:rPr lang="fr-FR"/>
              <a:t>million </a:t>
            </a:r>
            <a:endParaRPr lang="fr-FR" smtClean="0"/>
          </a:p>
          <a:p>
            <a:r>
              <a:rPr lang="fr-FR" smtClean="0"/>
              <a:t>page </a:t>
            </a:r>
            <a:r>
              <a:rPr lang="fr-FR"/>
              <a:t>pages parmi que qui sera un un un une une une</a:t>
            </a:r>
          </a:p>
        </p:txBody>
      </p:sp>
      <p:cxnSp>
        <p:nvCxnSpPr>
          <p:cNvPr id="7" name="Elbow Connector 6"/>
          <p:cNvCxnSpPr>
            <a:stCxn id="3" idx="2"/>
            <a:endCxn id="4" idx="1"/>
          </p:cNvCxnSpPr>
          <p:nvPr/>
        </p:nvCxnSpPr>
        <p:spPr>
          <a:xfrm rot="16200000" flipH="1">
            <a:off x="3664680" y="3194555"/>
            <a:ext cx="1059595" cy="12233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M" id="{68B8A699-CBCF-314E-A6ED-731FB6A0F98F}" vid="{8C13EE57-EC85-3246-8841-35B2F7F915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4430</TotalTime>
  <Words>2665</Words>
  <Application>Microsoft Macintosh PowerPoint</Application>
  <PresentationFormat>Widescreen</PresentationFormat>
  <Paragraphs>452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 Black</vt:lpstr>
      <vt:lpstr>Calibri</vt:lpstr>
      <vt:lpstr>Calibri Light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Perrier</dc:creator>
  <cp:lastModifiedBy>Alexis Perrier</cp:lastModifiedBy>
  <cp:revision>115</cp:revision>
  <dcterms:created xsi:type="dcterms:W3CDTF">2017-05-18T22:14:50Z</dcterms:created>
  <dcterms:modified xsi:type="dcterms:W3CDTF">2017-05-22T00:07:48Z</dcterms:modified>
</cp:coreProperties>
</file>